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6"/>
  </p:notesMasterIdLst>
  <p:handoutMasterIdLst>
    <p:handoutMasterId r:id="rId47"/>
  </p:handoutMasterIdLst>
  <p:sldIdLst>
    <p:sldId id="325" r:id="rId5"/>
    <p:sldId id="370" r:id="rId6"/>
    <p:sldId id="364" r:id="rId7"/>
    <p:sldId id="398" r:id="rId8"/>
    <p:sldId id="573" r:id="rId9"/>
    <p:sldId id="371" r:id="rId10"/>
    <p:sldId id="372" r:id="rId11"/>
    <p:sldId id="373" r:id="rId12"/>
    <p:sldId id="334" r:id="rId13"/>
    <p:sldId id="374" r:id="rId14"/>
    <p:sldId id="375" r:id="rId15"/>
    <p:sldId id="376" r:id="rId16"/>
    <p:sldId id="329" r:id="rId17"/>
    <p:sldId id="330" r:id="rId18"/>
    <p:sldId id="331" r:id="rId19"/>
    <p:sldId id="377" r:id="rId20"/>
    <p:sldId id="378" r:id="rId21"/>
    <p:sldId id="392" r:id="rId22"/>
    <p:sldId id="393" r:id="rId23"/>
    <p:sldId id="396" r:id="rId24"/>
    <p:sldId id="394" r:id="rId25"/>
    <p:sldId id="379" r:id="rId26"/>
    <p:sldId id="380" r:id="rId27"/>
    <p:sldId id="381" r:id="rId28"/>
    <p:sldId id="382" r:id="rId29"/>
    <p:sldId id="383" r:id="rId30"/>
    <p:sldId id="384" r:id="rId31"/>
    <p:sldId id="397" r:id="rId32"/>
    <p:sldId id="385" r:id="rId33"/>
    <p:sldId id="386" r:id="rId34"/>
    <p:sldId id="387" r:id="rId35"/>
    <p:sldId id="388" r:id="rId36"/>
    <p:sldId id="389" r:id="rId37"/>
    <p:sldId id="390" r:id="rId38"/>
    <p:sldId id="391" r:id="rId39"/>
    <p:sldId id="395" r:id="rId40"/>
    <p:sldId id="367" r:id="rId41"/>
    <p:sldId id="365" r:id="rId42"/>
    <p:sldId id="347" r:id="rId43"/>
    <p:sldId id="366" r:id="rId44"/>
    <p:sldId id="34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p15:clr>
            <a:srgbClr val="A4A3A4"/>
          </p15:clr>
        </p15:guide>
        <p15:guide id="2" pos="3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9E9A95"/>
    <a:srgbClr val="382E25"/>
    <a:srgbClr val="C17945"/>
    <a:srgbClr val="31526A"/>
    <a:srgbClr val="690304"/>
    <a:srgbClr val="252626"/>
    <a:srgbClr val="A6A6A6"/>
    <a:srgbClr val="C6BFBB"/>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88" autoAdjust="0"/>
    <p:restoredTop sz="91702" autoAdjust="0"/>
  </p:normalViewPr>
  <p:slideViewPr>
    <p:cSldViewPr snapToGrid="0" snapToObjects="1">
      <p:cViewPr varScale="1">
        <p:scale>
          <a:sx n="112" d="100"/>
          <a:sy n="112" d="100"/>
        </p:scale>
        <p:origin x="944" y="184"/>
      </p:cViewPr>
      <p:guideLst>
        <p:guide orient="horz" pos="4247"/>
        <p:guide pos="39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154" d="100"/>
          <a:sy n="154" d="100"/>
        </p:scale>
        <p:origin x="5960"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10/18/23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0T17:10:52.284"/>
    </inkml:context>
    <inkml:brush xml:id="br0">
      <inkml:brushProperty name="width" value="0.35" units="cm"/>
      <inkml:brushProperty name="height" value="0.35" units="cm"/>
      <inkml:brushProperty name="color" value="#E71224"/>
    </inkml:brush>
  </inkml:definitions>
  <inkml:trace contextRef="#ctx0" brushRef="#br0">0 1 24575,'67'60'0,"9"-12"0,-23-6 0,3 2-492,1-6 0,4-1 59,16 11 1,3 3-60,2-1 0,1 0 344,-21-12 0,1 1 1,2 0 147,7 2 0,3 0 0,-1 0 0,1 1 0,0-1 0,3 1-246,-11-7 0,2 1 0,1 0 0,-1-2 0,1-2 0,-1-2 0,1 1 0,1-1 102,2 4 1,1 0 0,0 0 0,1-1 143,-1-2 0,0 0 0,0-1 0,-1 1 0,-2-1 0,-2 0 0,1 1 0,0-1-246,2 0 0,1 1 0,1 0 0,-2-1 60,-1 0 1,-2 1 0,1-1-1,0 0 186,-1 0 0,1 1 0,0-1 0,0 0 0,20 6 0,0 0 0,-1-1 0,-4-1 0,-2 0 0,0 0 0,1 1 0,0-1 0,0-1 0,-2-5 0,0-1 0,1 0 0,1 3 0,0 0 0,-1 0 0,-6-4 0,0-2 0,0 0 0,3 0 0,2-2 0,-3 1 0,-6 1 0,-2 1 0,1-1 0,8-1 0,1-1 0,0 0 0,-4 0 0,-1-1 0,1 1 0,4 1 0,1-1 0,1 0 0,3 1 0,1 0 0,2-1 0,4-1 0,1-2 0,2 1 0,-22-3 0,2 2 0,0-1 0,1-2 0,2-4 0,2-3 0,-1 0 0,0 2 0,1 2 0,-1 3 0,0-1 0,0-2 0,-3-5 0,-1-1 0,0-2 0,-2 2 0,22 4 0,-1 1 0,-3-1 0,-8-2 0,-2-2 0,-1-1 0,-4-1 0,-1-1 0,-2 0 0,28 1 0,-7-1 0,-23-3 0,-4-2 0,0 1 0,-6 0-302,8 0 302,8 0 491,-10-4 1,-1-1-376,-1-4-116,-3 2 0,-3-3 983,-11-10 0,17-10 0,-7 0-492,-15-1 1,-1-1 491,22-18-769,-23 10 0,-1-3-214,-6 2 0,-4-2 0,-4-8 0,-1-2 0,4-4 0,-1-2 0,-4-9 0,-3 0 0,-4 15 0,0 0 0,4-7 0,-2 0 491,-11 10 1,0 0-282,7-6 0,0-1-210,-6 1 0,-1-1 0,4 2 0,-1 0 0,-3 5 0,-1 1 0,0-1 0,0 1 0,1-1 0,-2 0 0,3-49 0,-3 0 0,-7 18 0,2 22 0,-4 1 0,-19-18 0,2 18 0,-6 1 0,-7 13 0,-6 4 0,-8 0 0,-4 0 0,-4-6 0,-2 3 0,-1 9 0,-3 2 0,-9-10 0,-1 3 0,11 14 0,2 3 0,0-4 0,1 1 0,7 4 0,2 2 0,-33-14 0,-7 0 0,10 4 0,24 13 0,-28-6 0,49 9 0,-26 5 0,40 2 0,-11 6 0,-6 0 0,1 0 0,-11 0 0,4 0 0,0 6 0,-14 8 0,6 8 0,-8 6 0,-18 2 0,-17 10 0,42-22 0,-2-1 0,-8 9 0,-1-1-492,-1-6 0,-1 0 0,-6 2 0,-1 2 0,-4 0 0,-3 0 0,-10-3 0,-4 2 164,26-3 0,-2 2 0,-1-2 265,-2-3 0,-2-2 0,-1 1 63,-7 3 0,-1 1 0,0-2 0,4-2 0,0-1 0,0 1 0,-4 2 0,-1 2 0,-1-1 0,1 1 0,0 0 0,1 0 0,-1 3 0,0 1 0,0-1-328,-5 1 0,-1-1 0,1 2 0,3 0 0,2 2 0,-2 1 244,-5 3 1,-1 1 0,2 1 83,9-2 0,2 0 0,0 1 0,-2 2 0,0 1 0,5-2-168,-4 2 1,4-1 167,-13 6 0,4-2 0,29-10 0,2-1 0,-10 4 0,-1 1 0,10-2 0,3 1 983,-30 19-492,34-16 1,1 0 491,-22 16-492,24-21 1,-2 1-329,4 0 1,-1-1-164,-9 3 0,-3 0 491,-5 6 1,-2-1-1,-9-2 1,-1-1-325,0 0 0,0-1-167,-6 1 0,3-1 0,14-8 0,2-1 0,-7 3 0,-1 0 0,-6 3 0,2-2 0,18-12 0,0 1 0,-26 14 0,0 3 0,24-10 0,2-1 0,4 0 0,-1 1 253,-6 3 1,2-2-254,-15 6 0,8-2 0,4-5 0,17 1 0,-8-2 0,6-2 0,-23 1 0,4 0 596,-27-3-596,16 3 0,-23-4 0,13-2 0,1 0 0,4 1 0,27-3 0,9-5 0,15-2 0,8-6 0,6 0 0,5-5 0,2-1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10/18/23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a:t>
            </a:fld>
            <a:endParaRPr lang="en-US" dirty="0"/>
          </a:p>
        </p:txBody>
      </p:sp>
    </p:spTree>
    <p:extLst>
      <p:ext uri="{BB962C8B-B14F-4D97-AF65-F5344CB8AC3E}">
        <p14:creationId xmlns:p14="http://schemas.microsoft.com/office/powerpoint/2010/main" val="18921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BentonSansRegular" panose="02000503000000020004" pitchFamily="2" charset="77"/>
              </a:rPr>
              <a:t>On this slide, I have a few potential forms of dissemination and peer review. If you apply to give a paper or presentation at a conference or to present a workshop at a conference. And that application goes through a peer review process, then that is a peer reviewed presentation. So it's refereed, it's competitive. Scientific or professional journals are mostly refereed. Or there is an editorial board that reviews your materials. If you are involved in publishing standards or guidelines, please be sure to document what the feedback and review levels are. I mean, I'm involved with some standards for my profession of librarianship. And okay, so we've got millions of, it seems, millions of </a:t>
            </a:r>
            <a:r>
              <a:rPr lang="en-US" b="0" i="0" u="none" strike="noStrike" dirty="0" err="1">
                <a:solidFill>
                  <a:srgbClr val="000000"/>
                </a:solidFill>
                <a:effectLst/>
                <a:latin typeface="BentonSansRegular" panose="02000503000000020004" pitchFamily="2" charset="77"/>
              </a:rPr>
              <a:t>cir</a:t>
            </a:r>
            <a:r>
              <a:rPr lang="en-US" b="0" i="0" u="none" strike="noStrike" dirty="0">
                <a:solidFill>
                  <a:srgbClr val="000000"/>
                </a:solidFill>
                <a:effectLst/>
                <a:latin typeface="BentonSansRegular" panose="02000503000000020004" pitchFamily="2" charset="77"/>
              </a:rPr>
              <a:t>, circles of producing a draft, getting feedback on it, getting reviews, making revisions, pushing it out again. So it's extremely thoroughly vetted. But you can't just say, Don't make sure, don't assume people will understand. Open-source software is another example. Open-source software could be made available for other people to review, to vet, to endorse. </a:t>
            </a:r>
          </a:p>
          <a:p>
            <a:endParaRPr lang="en-US" b="0" i="0" u="none" strike="noStrike" dirty="0">
              <a:solidFill>
                <a:srgbClr val="000000"/>
              </a:solidFill>
              <a:effectLst/>
              <a:latin typeface="BentonSansRegular" panose="02000503000000020004" pitchFamily="2" charset="77"/>
            </a:endParaRPr>
          </a:p>
          <a:p>
            <a:r>
              <a:rPr lang="en-US" b="0" i="0" u="none" strike="noStrike" dirty="0">
                <a:solidFill>
                  <a:srgbClr val="000000"/>
                </a:solidFill>
                <a:effectLst/>
                <a:latin typeface="BentonSansRegular" panose="02000503000000020004" pitchFamily="2" charset="77"/>
              </a:rPr>
              <a:t>There are, in some disciplines, there are preprint repositories in, in the sciences. Archive is one of them. And there's like psi hub or something like that. If you are allowed to upload something out, anybody filtrate it that is not peer reviewed, you cannot cite that as a peer reviewed publication. Now when I say potential forms of dissemination and peer review, The word potential is because I can't anticipate all of the variety of mechanisms. This discussion here is based upon discussions with department chairs and with associate dean for faculty affairs about what they considered to be potential legitimate avenues for disseminating and peer reviewed work.</a:t>
            </a:r>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16</a:t>
            </a:fld>
            <a:endParaRPr lang="en-US"/>
          </a:p>
        </p:txBody>
      </p:sp>
    </p:spTree>
    <p:extLst>
      <p:ext uri="{BB962C8B-B14F-4D97-AF65-F5344CB8AC3E}">
        <p14:creationId xmlns:p14="http://schemas.microsoft.com/office/powerpoint/2010/main" val="143035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38</a:t>
            </a:fld>
            <a:endParaRPr lang="en-US"/>
          </a:p>
        </p:txBody>
      </p:sp>
    </p:spTree>
    <p:extLst>
      <p:ext uri="{BB962C8B-B14F-4D97-AF65-F5344CB8AC3E}">
        <p14:creationId xmlns:p14="http://schemas.microsoft.com/office/powerpoint/2010/main" val="7094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39</a:t>
            </a:fld>
            <a:endParaRPr lang="en-US"/>
          </a:p>
        </p:txBody>
      </p:sp>
    </p:spTree>
    <p:extLst>
      <p:ext uri="{BB962C8B-B14F-4D97-AF65-F5344CB8AC3E}">
        <p14:creationId xmlns:p14="http://schemas.microsoft.com/office/powerpoint/2010/main" val="22609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40</a:t>
            </a:fld>
            <a:endParaRPr lang="en-US"/>
          </a:p>
        </p:txBody>
      </p:sp>
    </p:spTree>
    <p:extLst>
      <p:ext uri="{BB962C8B-B14F-4D97-AF65-F5344CB8AC3E}">
        <p14:creationId xmlns:p14="http://schemas.microsoft.com/office/powerpoint/2010/main" val="117036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41</a:t>
            </a:fld>
            <a:endParaRPr lang="en-US" dirty="0"/>
          </a:p>
        </p:txBody>
      </p:sp>
    </p:spTree>
    <p:extLst>
      <p:ext uri="{BB962C8B-B14F-4D97-AF65-F5344CB8AC3E}">
        <p14:creationId xmlns:p14="http://schemas.microsoft.com/office/powerpoint/2010/main" val="78043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Indiana University has policies and definitions that apply to all IU clinical faculty, and we at IUPUI must fit anything we do into that framework. Displayed are two excerpts from IU policy “Classification of Academic Appointments” and the “Regulation of Clinical and Lecturer Appointments”.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may read the definitions and think “I don’t do that.” Don’t worry about that part.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7</a:t>
            </a:fld>
            <a:endParaRPr lang="en-US"/>
          </a:p>
        </p:txBody>
      </p:sp>
    </p:spTree>
    <p:extLst>
      <p:ext uri="{BB962C8B-B14F-4D97-AF65-F5344CB8AC3E}">
        <p14:creationId xmlns:p14="http://schemas.microsoft.com/office/powerpoint/2010/main" val="251706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really consider this part. That is why in advising you on how to present your scholarship, the Office will tell you that you cannot call your scholarship research. You cannot say, I am a great researcher and I should be promoted on that. That is not allowed in the clinical ranks, so we will talk about how to present your scholarship.</a:t>
            </a:r>
          </a:p>
        </p:txBody>
      </p:sp>
      <p:sp>
        <p:nvSpPr>
          <p:cNvPr id="4" name="Slide Number Placeholder 3"/>
          <p:cNvSpPr>
            <a:spLocks noGrp="1"/>
          </p:cNvSpPr>
          <p:nvPr>
            <p:ph type="sldNum" sz="quarter" idx="5"/>
          </p:nvPr>
        </p:nvSpPr>
        <p:spPr/>
        <p:txBody>
          <a:bodyPr/>
          <a:lstStyle/>
          <a:p>
            <a:fld id="{9706D261-4ACC-5E49-97C5-9D8FD2D9A3AF}" type="slidenum">
              <a:rPr lang="en-US" smtClean="0"/>
              <a:t>8</a:t>
            </a:fld>
            <a:endParaRPr lang="en-US"/>
          </a:p>
        </p:txBody>
      </p:sp>
    </p:spTree>
    <p:extLst>
      <p:ext uri="{BB962C8B-B14F-4D97-AF65-F5344CB8AC3E}">
        <p14:creationId xmlns:p14="http://schemas.microsoft.com/office/powerpoint/2010/main" val="97538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BentonSansRegular" panose="02000503000000020004" pitchFamily="2" charset="77"/>
              </a:rPr>
              <a:t>At the campus level, the clinical track criteria say that give this as the excellent standard that you need to have a record of publicly disseminated in peer reviewed scholarship in your area of excellence, service or teaching. For a full clinical professor. This record must be sustained and it must be at the national or international level. At the associate level, it may be at the local or regional that when we talk about tenure track faculty, there's an element of reputation. But that wording is not used for the clinical ranks. Now you may say to yourself, wait, where's the rest of the guidelines? What else do I need to do? This? Right here is the primary description of clinical faculty at the campus level. It is very, very brief. We expect schools and departments to be more specific.</a:t>
            </a:r>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t>9</a:t>
            </a:fld>
            <a:endParaRPr lang="en-US" dirty="0"/>
          </a:p>
        </p:txBody>
      </p:sp>
    </p:spTree>
    <p:extLst>
      <p:ext uri="{BB962C8B-B14F-4D97-AF65-F5344CB8AC3E}">
        <p14:creationId xmlns:p14="http://schemas.microsoft.com/office/powerpoint/2010/main" val="374701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BentonSansRegular" panose="02000503000000020004" pitchFamily="2" charset="77"/>
              </a:rPr>
              <a:t>So flexible when we say peer-reviewed dissemination. And consider that an, an example of a journal that is like the Journal of American Medical Association. Some of the reviewers of that </a:t>
            </a:r>
            <a:r>
              <a:rPr lang="en-US" b="0" i="0" u="none" strike="noStrike" dirty="0" err="1">
                <a:solidFill>
                  <a:srgbClr val="000000"/>
                </a:solidFill>
                <a:effectLst/>
                <a:latin typeface="BentonSansRegular" panose="02000503000000020004" pitchFamily="2" charset="77"/>
              </a:rPr>
              <a:t>jama</a:t>
            </a:r>
            <a:r>
              <a:rPr lang="en-US" b="0" i="0" u="none" strike="noStrike" dirty="0">
                <a:solidFill>
                  <a:srgbClr val="000000"/>
                </a:solidFill>
                <a:effectLst/>
                <a:latin typeface="BentonSansRegular" panose="02000503000000020004" pitchFamily="2" charset="77"/>
              </a:rPr>
              <a:t> are people who were in academic medical centers. They are universities, people. Some of them may be clinicians, experienced physicians, people at the National Institutes of Health. And the journal itself is primarily, well, it's, it's published for a scientific and also a professional audience. So you can have professional peers who do peer review. Review. It just hasn't. Peer review means not you. It means somebody else who has expertise and who can say, Yep, this is good or no, that's bad. </a:t>
            </a:r>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10</a:t>
            </a:fld>
            <a:endParaRPr lang="en-US"/>
          </a:p>
        </p:txBody>
      </p:sp>
    </p:spTree>
    <p:extLst>
      <p:ext uri="{BB962C8B-B14F-4D97-AF65-F5344CB8AC3E}">
        <p14:creationId xmlns:p14="http://schemas.microsoft.com/office/powerpoint/2010/main" val="428700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BentonSansRegular" panose="02000503000000020004" pitchFamily="2" charset="77"/>
              </a:rPr>
              <a:t>When your case gets to the campus level, we want to read a letter from your school and your department that says what they do as valuable. We know what they do, we understand what they do. It's valuable. It fits in our conception of what an excellent contribution to our program is. For non-tenure track cases, the school the campus committee relies very heavily on the opinions of the school and the department. One of the key attributes is that and this in red is from our promotion and tenure guides. For professional service that is the basis of advancement in rank or tenure must be clearly established as academic work. And we do that. Our, our, our signal for that is the dissemination. It's not enough to just do good work. You must disseminate it.</a:t>
            </a:r>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11</a:t>
            </a:fld>
            <a:endParaRPr lang="en-US"/>
          </a:p>
        </p:txBody>
      </p:sp>
    </p:spTree>
    <p:extLst>
      <p:ext uri="{BB962C8B-B14F-4D97-AF65-F5344CB8AC3E}">
        <p14:creationId xmlns:p14="http://schemas.microsoft.com/office/powerpoint/2010/main" val="419017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BentonSansRegular" panose="02000503000000020004" pitchFamily="2" charset="77"/>
              </a:rPr>
              <a:t>We hope that all of you have good ideas, okay? And so when you put those good ideas into practice, you are benefiting individuals. But we expect you to do that, that's satisfactory. We expect you to keep up in your field. That's what all of us do every day in our teaching, our research, and our service, we find out what's going on, we implement it, we are satisfactory. </a:t>
            </a:r>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13</a:t>
            </a:fld>
            <a:endParaRPr lang="en-US"/>
          </a:p>
        </p:txBody>
      </p:sp>
    </p:spTree>
    <p:extLst>
      <p:ext uri="{BB962C8B-B14F-4D97-AF65-F5344CB8AC3E}">
        <p14:creationId xmlns:p14="http://schemas.microsoft.com/office/powerpoint/2010/main" val="148698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BentonSansRegular" panose="02000503000000020004" pitchFamily="2" charset="77"/>
              </a:rPr>
              <a:t>The person who is excellent is somebody who deliberately disseminates their ideas through whatever mechanism your discipline or your profession uses. And then because in that way they are influencing other people with that good idea, much greater impact. And so we were awarded more. That becomes excellence, merely doing a good job, merely having good ideas that you never share, that's not going to be good enough. </a:t>
            </a:r>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14</a:t>
            </a:fld>
            <a:endParaRPr lang="en-US"/>
          </a:p>
        </p:txBody>
      </p:sp>
    </p:spTree>
    <p:extLst>
      <p:ext uri="{BB962C8B-B14F-4D97-AF65-F5344CB8AC3E}">
        <p14:creationId xmlns:p14="http://schemas.microsoft.com/office/powerpoint/2010/main" val="234858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BentonSansRegular" panose="02000503000000020004" pitchFamily="2" charset="77"/>
              </a:rPr>
              <a:t> So in the previous slide, I taught, showed this through conferences or publications. In this slide. I choose the example of standards or criteria or practice. So if you are involved in developing protocols or national standards, that is really, really valuable and you're impacting a lot of people. So depending upon the structure of your profession, you may have dissemination, peer review dissemination. That is not a journal article, okay? So basically we are benefiting people and this would be more relevant to somebody going up for full because we want that national impact at the full rank.</a:t>
            </a:r>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15</a:t>
            </a:fld>
            <a:endParaRPr lang="en-US"/>
          </a:p>
        </p:txBody>
      </p:sp>
    </p:spTree>
    <p:extLst>
      <p:ext uri="{BB962C8B-B14F-4D97-AF65-F5344CB8AC3E}">
        <p14:creationId xmlns:p14="http://schemas.microsoft.com/office/powerpoint/2010/main" val="27788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485992"/>
          </a:xfrm>
        </p:spPr>
        <p:txBody>
          <a:bodyPr anchor="ctr">
            <a:normAutofit/>
          </a:bodyPr>
          <a:lstStyle>
            <a:lvl1pPr>
              <a:lnSpc>
                <a:spcPct val="90000"/>
              </a:lnSpc>
              <a:defRPr sz="4400" b="1" i="0" spc="0" baseline="0">
                <a:solidFill>
                  <a:schemeClr val="bg1"/>
                </a:solidFill>
                <a:latin typeface="BentonSans Regular" panose="02000504020000020004" pitchFamily="2" charset="0"/>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BentonSans Regular" panose="02000504020000020004" pitchFamily="2" charset="0"/>
                <a:cs typeface="Arial"/>
              </a:defRPr>
            </a:lvl1pPr>
          </a:lstStyle>
          <a:p>
            <a:pPr lvl="0"/>
            <a:r>
              <a:rPr lang="en-US" dirty="0"/>
              <a:t>IUPUI</a:t>
            </a:r>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BentonSans Regular" panose="02000504020000020004" pitchFamily="2" charset="0"/>
                <a:cs typeface="Arial"/>
              </a:defRPr>
            </a:lvl1pPr>
          </a:lstStyle>
          <a:p>
            <a:pPr lvl="0"/>
            <a:r>
              <a:rPr lang="en-US" dirty="0"/>
              <a:t>SUBHEAD OR NAME OF SCHOOL, DEPARTMENT, OR UNIT</a:t>
            </a:r>
          </a:p>
        </p:txBody>
      </p:sp>
      <p:grpSp>
        <p:nvGrpSpPr>
          <p:cNvPr id="13" name="Group 12"/>
          <p:cNvGrpSpPr/>
          <p:nvPr userDrawn="1"/>
        </p:nvGrpSpPr>
        <p:grpSpPr>
          <a:xfrm>
            <a:off x="621014" y="-72571"/>
            <a:ext cx="950609" cy="2766507"/>
            <a:chOff x="633305" y="-72571"/>
            <a:chExt cx="950609" cy="2766507"/>
          </a:xfrm>
        </p:grpSpPr>
        <p:sp>
          <p:nvSpPr>
            <p:cNvPr id="6" name="Rectangle 5"/>
            <p:cNvSpPr/>
            <p:nvPr userDrawn="1"/>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riden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12566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3416048"/>
            <a:ext cx="6802482" cy="494412"/>
          </a:xfrm>
        </p:spPr>
        <p:txBody>
          <a:bodyPr anchor="ctr">
            <a:noAutofit/>
          </a:bodyPr>
          <a:lstStyle>
            <a:lvl1pPr>
              <a:defRPr sz="4400" b="1" i="0" spc="0" baseline="0">
                <a:solidFill>
                  <a:srgbClr val="FFFFFF"/>
                </a:solidFill>
                <a:latin typeface="+mn-lt"/>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945804"/>
            <a:ext cx="3700462" cy="336549"/>
          </a:xfrm>
        </p:spPr>
        <p:txBody>
          <a:bodyPr anchor="ctr">
            <a:noAutofit/>
          </a:bodyPr>
          <a:lstStyle>
            <a:lvl1pPr marL="0" indent="0">
              <a:buNone/>
              <a:defRPr sz="1600" b="1" i="0" spc="50" baseline="0">
                <a:solidFill>
                  <a:srgbClr val="A6A6A6"/>
                </a:solidFill>
                <a:latin typeface="BentonSans Regular" panose="02000504020000020004" pitchFamily="2" charset="0"/>
                <a:cs typeface="Arial"/>
              </a:defRPr>
            </a:lvl1pPr>
          </a:lstStyle>
          <a:p>
            <a:pPr lvl="0"/>
            <a:r>
              <a:rPr lang="en-US" dirty="0"/>
              <a:t>SECTION NUMBER OR SUBTITLE</a:t>
            </a:r>
          </a:p>
        </p:txBody>
      </p:sp>
      <p:sp>
        <p:nvSpPr>
          <p:cNvPr id="4" name="Rectangle 3"/>
          <p:cNvSpPr/>
          <p:nvPr userDrawn="1"/>
        </p:nvSpPr>
        <p:spPr>
          <a:xfrm>
            <a:off x="0" y="2829379"/>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404041"/>
                </a:solidFill>
                <a:latin typeface="+mn-lt"/>
                <a:cs typeface="Arial"/>
              </a:defRPr>
            </a:lvl1pPr>
          </a:lstStyle>
          <a:p>
            <a:r>
              <a:rPr lang="en-US" dirty="0"/>
              <a:t>Click to edit master title style</a:t>
            </a:r>
          </a:p>
        </p:txBody>
      </p:sp>
      <p:sp>
        <p:nvSpPr>
          <p:cNvPr id="5" name="Rectangle 4"/>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mn-lt"/>
                <a:cs typeface="Arial"/>
              </a:defRPr>
            </a:lvl1pPr>
          </a:lstStyle>
          <a:p>
            <a:pPr lvl="0"/>
            <a:r>
              <a:rPr lang="en-US" dirty="0"/>
              <a:t>SECTION TITLE OR SUBTITLE</a:t>
            </a:r>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mn-lt"/>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23" name="Group 22"/>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404041"/>
                </a:solidFill>
                <a:latin typeface="+mn-lt"/>
                <a:cs typeface="Arial"/>
              </a:defRPr>
            </a:lvl1pPr>
          </a:lstStyle>
          <a:p>
            <a:r>
              <a:rPr lang="en-US" dirty="0"/>
              <a:t>Click to edit master title style</a:t>
            </a:r>
          </a:p>
        </p:txBody>
      </p:sp>
      <p:sp>
        <p:nvSpPr>
          <p:cNvPr id="8"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mn-lt"/>
                <a:cs typeface="Arial"/>
              </a:defRPr>
            </a:lvl1pPr>
            <a:lvl2pPr marL="742950" indent="-285750">
              <a:lnSpc>
                <a:spcPct val="100000"/>
              </a:lnSpc>
              <a:buFont typeface="Arial"/>
              <a:buChar char="•"/>
              <a:defRPr sz="1800">
                <a:solidFill>
                  <a:srgbClr val="404041"/>
                </a:solidFill>
                <a:latin typeface="+mn-lt"/>
                <a:cs typeface="Arial"/>
              </a:defRPr>
            </a:lvl2pPr>
            <a:lvl3pPr marL="1143000" indent="-228600">
              <a:lnSpc>
                <a:spcPct val="100000"/>
              </a:lnSpc>
              <a:buFont typeface="Arial"/>
              <a:buChar char="•"/>
              <a:defRPr sz="1800">
                <a:solidFill>
                  <a:srgbClr val="404041"/>
                </a:solidFill>
                <a:latin typeface="+mn-lt"/>
                <a:cs typeface="Arial"/>
              </a:defRPr>
            </a:lvl3pPr>
            <a:lvl4pPr marL="1600200" indent="-228600">
              <a:lnSpc>
                <a:spcPct val="100000"/>
              </a:lnSpc>
              <a:buFont typeface="Arial"/>
              <a:buChar char="•"/>
              <a:defRPr sz="1800">
                <a:solidFill>
                  <a:srgbClr val="404041"/>
                </a:solidFill>
                <a:latin typeface="+mn-lt"/>
                <a:cs typeface="Arial"/>
              </a:defRPr>
            </a:lvl4pPr>
            <a:lvl5pPr marL="2057400" indent="-228600">
              <a:lnSpc>
                <a:spcPct val="100000"/>
              </a:lnSpc>
              <a:buFont typeface="Arial"/>
              <a:buChar char="•"/>
              <a:defRPr sz="1800">
                <a:solidFill>
                  <a:srgbClr val="404041"/>
                </a:solidFill>
                <a:latin typeface="+mn-lt"/>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0"/>
          </p:nvPr>
        </p:nvSpPr>
        <p:spPr>
          <a:xfrm>
            <a:off x="5573059" y="0"/>
            <a:ext cx="3570941" cy="6858000"/>
          </a:xfrm>
        </p:spPr>
        <p:txBody>
          <a:bodyPr/>
          <a:lstStyle/>
          <a:p>
            <a:r>
              <a:rPr lang="en-US" dirty="0"/>
              <a:t>Click icon to add picture</a:t>
            </a:r>
          </a:p>
        </p:txBody>
      </p:sp>
      <p:sp>
        <p:nvSpPr>
          <p:cNvPr id="17" name="Rectangle 16"/>
          <p:cNvSpPr/>
          <p:nvPr userDrawn="1"/>
        </p:nvSpPr>
        <p:spPr>
          <a:xfrm>
            <a:off x="0"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00654"/>
              <a:ext cx="3613600" cy="276999"/>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IUPUI</a:t>
              </a:r>
            </a:p>
          </p:txBody>
        </p:sp>
      </p:grpSp>
      <p:sp>
        <p:nvSpPr>
          <p:cNvPr id="28" name="Title 1"/>
          <p:cNvSpPr>
            <a:spLocks noGrp="1"/>
          </p:cNvSpPr>
          <p:nvPr>
            <p:ph type="ctrTitle" hasCustomPrompt="1"/>
          </p:nvPr>
        </p:nvSpPr>
        <p:spPr>
          <a:xfrm>
            <a:off x="530027" y="1012095"/>
            <a:ext cx="8004391" cy="638906"/>
          </a:xfrm>
        </p:spPr>
        <p:txBody>
          <a:bodyPr>
            <a:normAutofit/>
          </a:bodyPr>
          <a:lstStyle>
            <a:lvl1pPr>
              <a:defRPr sz="3200" b="1" i="0" cap="none" spc="0">
                <a:solidFill>
                  <a:schemeClr val="bg1"/>
                </a:solidFill>
                <a:latin typeface="+mn-lt"/>
                <a:cs typeface="Arial"/>
              </a:defRPr>
            </a:lvl1pPr>
          </a:lstStyle>
          <a:p>
            <a:r>
              <a:rPr lang="en-US" dirty="0"/>
              <a:t>Click to edit master title style</a:t>
            </a:r>
          </a:p>
        </p:txBody>
      </p:sp>
      <p:sp>
        <p:nvSpPr>
          <p:cNvPr id="29" name="Rectangle 28"/>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FFFFFF"/>
                </a:solidFill>
                <a:latin typeface="+mn-lt"/>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sp>
        <p:nvSpPr>
          <p:cNvPr id="32"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mn-lt"/>
                <a:cs typeface="Arial"/>
              </a:defRPr>
            </a:lvl1pPr>
          </a:lstStyle>
          <a:p>
            <a:pPr lvl="0"/>
            <a:r>
              <a:rPr lang="en-US" dirty="0"/>
              <a:t>SECTION TITLE OR SUBTITLE</a:t>
            </a:r>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dirty="0"/>
              <a:t>Click icon to add picture</a:t>
            </a:r>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FFFFFF"/>
                </a:solidFill>
                <a:latin typeface="+mn-lt"/>
                <a:cs typeface="Arial"/>
              </a:defRPr>
            </a:lvl1pPr>
          </a:lstStyle>
          <a:p>
            <a:r>
              <a:rPr lang="en-US" dirty="0"/>
              <a:t>Click to edit master title style</a:t>
            </a:r>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BentonSans Regular" panose="02000504020000020004" pitchFamily="2" charset="0"/>
                <a:cs typeface="Arial"/>
              </a:defRPr>
            </a:lvl1pPr>
            <a:lvl2pPr marL="742950" indent="-285750">
              <a:lnSpc>
                <a:spcPct val="100000"/>
              </a:lnSpc>
              <a:buFont typeface="Arial"/>
              <a:buChar char="•"/>
              <a:defRPr sz="1800">
                <a:solidFill>
                  <a:srgbClr val="FFFFFF"/>
                </a:solidFill>
                <a:latin typeface="BentonSans Regular" panose="02000504020000020004" pitchFamily="2" charset="0"/>
                <a:cs typeface="Arial"/>
              </a:defRPr>
            </a:lvl2pPr>
            <a:lvl3pPr marL="1143000" indent="-228600">
              <a:lnSpc>
                <a:spcPct val="100000"/>
              </a:lnSpc>
              <a:buFont typeface="Arial"/>
              <a:buChar char="•"/>
              <a:defRPr sz="1800">
                <a:solidFill>
                  <a:srgbClr val="FFFFFF"/>
                </a:solidFill>
                <a:latin typeface="BentonSans Regular" panose="02000504020000020004" pitchFamily="2" charset="0"/>
                <a:cs typeface="Arial"/>
              </a:defRPr>
            </a:lvl3pPr>
            <a:lvl4pPr marL="1600200" indent="-228600">
              <a:lnSpc>
                <a:spcPct val="100000"/>
              </a:lnSpc>
              <a:buFont typeface="Arial"/>
              <a:buChar char="•"/>
              <a:defRPr sz="1800">
                <a:solidFill>
                  <a:srgbClr val="FFFFFF"/>
                </a:solidFill>
                <a:latin typeface="BentonSans Regular" panose="02000504020000020004" pitchFamily="2" charset="0"/>
                <a:cs typeface="Arial"/>
              </a:defRPr>
            </a:lvl4pPr>
            <a:lvl5pPr marL="2057400" indent="-228600">
              <a:lnSpc>
                <a:spcPct val="100000"/>
              </a:lnSpc>
              <a:buFont typeface="Arial"/>
              <a:buChar char="•"/>
              <a:defRPr sz="1800">
                <a:solidFill>
                  <a:srgbClr val="FFFFFF"/>
                </a:solidFill>
                <a:latin typeface="BentonSans Regular" panose="02000504020000020004" pitchFamily="2" charset="0"/>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17" name="Group 16"/>
          <p:cNvGrpSpPr/>
          <p:nvPr userDrawn="1"/>
        </p:nvGrpSpPr>
        <p:grpSpPr>
          <a:xfrm>
            <a:off x="-30788" y="6336171"/>
            <a:ext cx="9228667" cy="528963"/>
            <a:chOff x="-30788" y="4661517"/>
            <a:chExt cx="9228667" cy="528963"/>
          </a:xfrm>
        </p:grpSpPr>
        <p:sp>
          <p:nvSpPr>
            <p:cNvPr id="18" name="Rectangle 17"/>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0788" y="6336171"/>
            <a:ext cx="9228667" cy="528963"/>
            <a:chOff x="-30788" y="4661517"/>
            <a:chExt cx="9228667" cy="528963"/>
          </a:xfrm>
        </p:grpSpPr>
        <p:sp>
          <p:nvSpPr>
            <p:cNvPr id="17" name="Rectangle 16"/>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mj-lt"/>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dirty="0"/>
              <a:t>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userDrawn="1"/>
        </p:nvGrpSpPr>
        <p:grpSpPr>
          <a:xfrm>
            <a:off x="635303" y="5794349"/>
            <a:ext cx="2551242" cy="1077919"/>
            <a:chOff x="635303" y="4070963"/>
            <a:chExt cx="2551242" cy="1077919"/>
          </a:xfrm>
        </p:grpSpPr>
        <p:sp>
          <p:nvSpPr>
            <p:cNvPr id="28" name="Rectangle 27"/>
            <p:cNvSpPr/>
            <p:nvPr userDrawn="1"/>
          </p:nvSpPr>
          <p:spPr>
            <a:xfrm>
              <a:off x="635303" y="4070963"/>
              <a:ext cx="533859" cy="1077919"/>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227" y="4189193"/>
              <a:ext cx="356010" cy="451859"/>
            </a:xfrm>
            <a:prstGeom prst="rect">
              <a:avLst/>
            </a:prstGeom>
          </p:spPr>
        </p:pic>
        <p:pic>
          <p:nvPicPr>
            <p:cNvPr id="30" name="Picture 29" descr="iupui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6234" y="4176250"/>
              <a:ext cx="1810311" cy="687125"/>
            </a:xfrm>
            <a:prstGeom prst="rect">
              <a:avLst/>
            </a:prstGeom>
          </p:spPr>
        </p:pic>
      </p:grpSp>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Lst>
  <p:txStyles>
    <p:titleStyle>
      <a:lvl1pPr algn="l" defTabSz="457200" rtl="0" eaLnBrk="1" latinLnBrk="0" hangingPunct="1">
        <a:spcBef>
          <a:spcPct val="0"/>
        </a:spcBef>
        <a:buNone/>
        <a:defRPr sz="3200" b="1" i="0" kern="100" spc="0">
          <a:solidFill>
            <a:schemeClr val="tx1"/>
          </a:solidFill>
          <a:latin typeface="BentonSans Regular" panose="02000504020000020004" pitchFamily="2" charset="0"/>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BentonSans Regular" panose="02000504020000020004" pitchFamily="2" charset="0"/>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BentonSans Regular" panose="02000504020000020004" pitchFamily="2" charset="0"/>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BentonSans Regular" panose="02000504020000020004" pitchFamily="2" charset="0"/>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BentonSans Regular" panose="02000504020000020004" pitchFamily="2" charset="0"/>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BentonSans Regular" panose="02000504020000020004" pitchFamily="2"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694" y="4018547"/>
            <a:ext cx="7914806" cy="1777579"/>
          </a:xfrm>
        </p:spPr>
        <p:txBody>
          <a:bodyPr>
            <a:normAutofit fontScale="90000"/>
          </a:bodyPr>
          <a:lstStyle/>
          <a:p>
            <a:pPr algn="ctr"/>
            <a:r>
              <a:rPr lang="en-US" dirty="0"/>
              <a:t>Promotion on Service or Balanced Case</a:t>
            </a:r>
            <a:br>
              <a:rPr lang="en-US" dirty="0"/>
            </a:br>
            <a:r>
              <a:rPr lang="en-US" dirty="0"/>
              <a:t>For Clinical Faculty</a:t>
            </a:r>
          </a:p>
        </p:txBody>
      </p:sp>
      <p:sp>
        <p:nvSpPr>
          <p:cNvPr id="3" name="Text Placeholder 2"/>
          <p:cNvSpPr>
            <a:spLocks noGrp="1"/>
          </p:cNvSpPr>
          <p:nvPr>
            <p:ph type="body" sz="quarter" idx="10"/>
          </p:nvPr>
        </p:nvSpPr>
        <p:spPr/>
        <p:txBody>
          <a:bodyPr/>
          <a:lstStyle/>
          <a:p>
            <a:pPr lvl="0"/>
            <a:r>
              <a:rPr lang="en-US" dirty="0"/>
              <a:t>INDIANA UNIVERSITY–PURDUE UNIVERSITY INDIANAPOLIS</a:t>
            </a:r>
          </a:p>
        </p:txBody>
      </p:sp>
      <p:sp>
        <p:nvSpPr>
          <p:cNvPr id="4" name="Text Placeholder 3"/>
          <p:cNvSpPr>
            <a:spLocks noGrp="1"/>
          </p:cNvSpPr>
          <p:nvPr>
            <p:ph type="body" sz="quarter" idx="11"/>
          </p:nvPr>
        </p:nvSpPr>
        <p:spPr>
          <a:xfrm>
            <a:off x="409074" y="2707105"/>
            <a:ext cx="8036426" cy="1603029"/>
          </a:xfrm>
        </p:spPr>
        <p:txBody>
          <a:bodyPr/>
          <a:lstStyle/>
          <a:p>
            <a:pPr>
              <a:spcAft>
                <a:spcPts val="600"/>
              </a:spcAft>
            </a:pPr>
            <a:r>
              <a:rPr lang="en-US" sz="2400" b="1" dirty="0">
                <a:solidFill>
                  <a:schemeClr val="bg1"/>
                </a:solidFill>
              </a:rPr>
              <a:t>Office of Academic Affairs</a:t>
            </a:r>
          </a:p>
          <a:p>
            <a:pPr>
              <a:spcAft>
                <a:spcPts val="600"/>
              </a:spcAft>
            </a:pPr>
            <a:r>
              <a:rPr lang="en-US" dirty="0">
                <a:solidFill>
                  <a:schemeClr val="bg1"/>
                </a:solidFill>
              </a:rPr>
              <a:t>Willie Miller, Faculty Advancement and Leadership Development Fellow</a:t>
            </a:r>
          </a:p>
          <a:p>
            <a:pPr>
              <a:spcAft>
                <a:spcPts val="600"/>
              </a:spcAft>
            </a:pPr>
            <a:r>
              <a:rPr lang="en-US" dirty="0">
                <a:solidFill>
                  <a:schemeClr val="bg1"/>
                </a:solidFill>
              </a:rPr>
              <a:t>Margie Ferguson, Senior Associate Vice Chancellor for Academic Affairs</a:t>
            </a:r>
          </a:p>
          <a:p>
            <a:pPr>
              <a:spcAft>
                <a:spcPts val="600"/>
              </a:spcAft>
            </a:pPr>
            <a:endParaRPr lang="en-US" dirty="0"/>
          </a:p>
        </p:txBody>
      </p:sp>
      <p:sp>
        <p:nvSpPr>
          <p:cNvPr id="5" name="TextBox 4">
            <a:extLst>
              <a:ext uri="{FF2B5EF4-FFF2-40B4-BE49-F238E27FC236}">
                <a16:creationId xmlns:a16="http://schemas.microsoft.com/office/drawing/2014/main" id="{35B147A2-8994-B049-A3DB-D33A225EF954}"/>
              </a:ext>
            </a:extLst>
          </p:cNvPr>
          <p:cNvSpPr txBox="1"/>
          <p:nvPr/>
        </p:nvSpPr>
        <p:spPr>
          <a:xfrm>
            <a:off x="5739063" y="385011"/>
            <a:ext cx="2525853" cy="923330"/>
          </a:xfrm>
          <a:prstGeom prst="rect">
            <a:avLst/>
          </a:prstGeom>
          <a:noFill/>
        </p:spPr>
        <p:txBody>
          <a:bodyPr wrap="square" rtlCol="0">
            <a:spAutoFit/>
          </a:bodyPr>
          <a:lstStyle/>
          <a:p>
            <a:r>
              <a:rPr lang="en-US" dirty="0">
                <a:solidFill>
                  <a:schemeClr val="bg1"/>
                </a:solidFill>
              </a:rPr>
              <a:t>Medicine faculty:  </a:t>
            </a:r>
          </a:p>
          <a:p>
            <a:r>
              <a:rPr lang="en-US" dirty="0">
                <a:solidFill>
                  <a:schemeClr val="bg1"/>
                </a:solidFill>
              </a:rPr>
              <a:t>please consult School of Medicine resources</a:t>
            </a:r>
          </a:p>
        </p:txBody>
      </p:sp>
    </p:spTree>
    <p:extLst>
      <p:ext uri="{BB962C8B-B14F-4D97-AF65-F5344CB8AC3E}">
        <p14:creationId xmlns:p14="http://schemas.microsoft.com/office/powerpoint/2010/main" val="2952130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566C-5BC0-4A46-9126-D1BFC202C6CD}"/>
              </a:ext>
            </a:extLst>
          </p:cNvPr>
          <p:cNvSpPr>
            <a:spLocks noGrp="1"/>
          </p:cNvSpPr>
          <p:nvPr>
            <p:ph type="ctrTitle"/>
          </p:nvPr>
        </p:nvSpPr>
        <p:spPr/>
        <p:txBody>
          <a:bodyPr/>
          <a:lstStyle/>
          <a:p>
            <a:r>
              <a:rPr lang="en-US" dirty="0"/>
              <a:t>Therefore, at IUPUI we are:</a:t>
            </a:r>
          </a:p>
        </p:txBody>
      </p:sp>
      <p:sp>
        <p:nvSpPr>
          <p:cNvPr id="3" name="Text Placeholder 2">
            <a:extLst>
              <a:ext uri="{FF2B5EF4-FFF2-40B4-BE49-F238E27FC236}">
                <a16:creationId xmlns:a16="http://schemas.microsoft.com/office/drawing/2014/main" id="{D5686F44-0104-E04B-9793-963D8A3D77C4}"/>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D3AF5793-CE46-AA41-B692-BFE1BA5102C6}"/>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b="1" dirty="0"/>
              <a:t>Flexible:</a:t>
            </a:r>
          </a:p>
          <a:p>
            <a:pPr marL="0" indent="0">
              <a:buNone/>
            </a:pPr>
            <a:r>
              <a:rPr lang="en-US" dirty="0"/>
              <a:t>Defining ‘clinical’ faculty duties</a:t>
            </a:r>
          </a:p>
          <a:p>
            <a:pPr marL="0" indent="0">
              <a:buNone/>
            </a:pPr>
            <a:r>
              <a:rPr lang="en-US" b="1" dirty="0"/>
              <a:t>Firm:</a:t>
            </a:r>
          </a:p>
          <a:p>
            <a:pPr marL="0" indent="0">
              <a:buNone/>
            </a:pPr>
            <a:r>
              <a:rPr lang="en-US" dirty="0"/>
              <a:t>All clinical ranks and all areas of excellence include an expectation of </a:t>
            </a:r>
            <a:r>
              <a:rPr lang="en-US" i="1" dirty="0"/>
              <a:t>peer-reviewed dissemination</a:t>
            </a:r>
            <a:r>
              <a:rPr lang="en-US" dirty="0"/>
              <a:t>.</a:t>
            </a:r>
          </a:p>
          <a:p>
            <a:pPr marL="0" indent="0">
              <a:buNone/>
            </a:pPr>
            <a:r>
              <a:rPr lang="en-US" b="1" dirty="0"/>
              <a:t>Flexible:  </a:t>
            </a:r>
          </a:p>
          <a:p>
            <a:pPr marL="0" indent="0">
              <a:buNone/>
            </a:pPr>
            <a:r>
              <a:rPr lang="en-US" dirty="0"/>
              <a:t>”Peer” can be professional OR academic</a:t>
            </a:r>
          </a:p>
          <a:p>
            <a:pPr marL="0" indent="0">
              <a:buNone/>
            </a:pPr>
            <a:r>
              <a:rPr lang="en-US" b="1" dirty="0"/>
              <a:t>Newly flexible:  </a:t>
            </a:r>
          </a:p>
          <a:p>
            <a:pPr marL="0" indent="0">
              <a:buNone/>
            </a:pPr>
            <a:r>
              <a:rPr lang="en-US" dirty="0"/>
              <a:t>Service defined as application of </a:t>
            </a:r>
            <a:r>
              <a:rPr lang="en-US" i="1" dirty="0"/>
              <a:t>professional expertise</a:t>
            </a:r>
            <a:r>
              <a:rPr lang="en-US" dirty="0"/>
              <a:t> AND </a:t>
            </a:r>
            <a:r>
              <a:rPr lang="en-US" i="1" dirty="0"/>
              <a:t>university citizenship</a:t>
            </a:r>
            <a:endParaRPr lang="en-US" dirty="0"/>
          </a:p>
        </p:txBody>
      </p:sp>
    </p:spTree>
    <p:extLst>
      <p:ext uri="{BB962C8B-B14F-4D97-AF65-F5344CB8AC3E}">
        <p14:creationId xmlns:p14="http://schemas.microsoft.com/office/powerpoint/2010/main" val="125091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2BA1-6AD2-8449-ADDF-0738EAF1F91E}"/>
              </a:ext>
            </a:extLst>
          </p:cNvPr>
          <p:cNvSpPr>
            <a:spLocks noGrp="1"/>
          </p:cNvSpPr>
          <p:nvPr>
            <p:ph type="ctrTitle"/>
          </p:nvPr>
        </p:nvSpPr>
        <p:spPr/>
        <p:txBody>
          <a:bodyPr>
            <a:normAutofit fontScale="90000"/>
          </a:bodyPr>
          <a:lstStyle/>
          <a:p>
            <a:r>
              <a:rPr lang="en-US" dirty="0"/>
              <a:t>Campus, school, department guidelines</a:t>
            </a:r>
          </a:p>
        </p:txBody>
      </p:sp>
      <p:sp>
        <p:nvSpPr>
          <p:cNvPr id="3" name="Text Placeholder 2">
            <a:extLst>
              <a:ext uri="{FF2B5EF4-FFF2-40B4-BE49-F238E27FC236}">
                <a16:creationId xmlns:a16="http://schemas.microsoft.com/office/drawing/2014/main" id="{0DED6796-3762-504A-8A64-43289F549A65}"/>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F54C9426-C76D-D04D-80DE-37CDD8279F14}"/>
              </a:ext>
            </a:extLst>
          </p:cNvPr>
          <p:cNvSpPr>
            <a:spLocks noGrp="1"/>
          </p:cNvSpPr>
          <p:nvPr>
            <p:ph idx="1"/>
          </p:nvPr>
        </p:nvSpPr>
        <p:spPr/>
        <p:txBody>
          <a:bodyPr/>
          <a:lstStyle/>
          <a:p>
            <a:pPr marL="0" indent="0">
              <a:buNone/>
            </a:pPr>
            <a:r>
              <a:rPr lang="en-US" dirty="0"/>
              <a:t>Don’t be surprised NOT to see:</a:t>
            </a:r>
          </a:p>
          <a:p>
            <a:pPr marL="0" indent="0">
              <a:buNone/>
            </a:pPr>
            <a:r>
              <a:rPr lang="en-US" dirty="0"/>
              <a:t>	“Clinical” duties or attributes defined at the campus level</a:t>
            </a:r>
          </a:p>
          <a:p>
            <a:pPr marL="0" indent="0">
              <a:buNone/>
            </a:pPr>
            <a:r>
              <a:rPr lang="en-US" dirty="0"/>
              <a:t>	Clinical-track expectations defined in school or department P&amp;T documents</a:t>
            </a:r>
          </a:p>
          <a:p>
            <a:pPr marL="0" indent="0">
              <a:buNone/>
            </a:pPr>
            <a:r>
              <a:rPr lang="en-US" dirty="0"/>
              <a:t>	</a:t>
            </a:r>
          </a:p>
        </p:txBody>
      </p:sp>
      <p:sp>
        <p:nvSpPr>
          <p:cNvPr id="5" name="TextBox 4">
            <a:extLst>
              <a:ext uri="{FF2B5EF4-FFF2-40B4-BE49-F238E27FC236}">
                <a16:creationId xmlns:a16="http://schemas.microsoft.com/office/drawing/2014/main" id="{05DC4AFF-F2FD-FA4D-AD4C-7EFC4D581E5A}"/>
              </a:ext>
            </a:extLst>
          </p:cNvPr>
          <p:cNvSpPr txBox="1"/>
          <p:nvPr/>
        </p:nvSpPr>
        <p:spPr>
          <a:xfrm>
            <a:off x="3886200" y="4481267"/>
            <a:ext cx="4066673"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Because </a:t>
            </a:r>
            <a:r>
              <a:rPr lang="en-US" b="1" dirty="0"/>
              <a:t>campus criteria </a:t>
            </a:r>
            <a:r>
              <a:rPr lang="en-US" dirty="0"/>
              <a:t>are very skeletal, </a:t>
            </a:r>
            <a:r>
              <a:rPr lang="en-US" b="1" dirty="0"/>
              <a:t>campus reviewers </a:t>
            </a:r>
            <a:r>
              <a:rPr lang="en-US" dirty="0"/>
              <a:t>depend heavily on </a:t>
            </a:r>
            <a:r>
              <a:rPr lang="en-US" b="1" dirty="0"/>
              <a:t>department and school </a:t>
            </a:r>
            <a:r>
              <a:rPr lang="en-US" dirty="0"/>
              <a:t>reviews.</a:t>
            </a:r>
          </a:p>
        </p:txBody>
      </p:sp>
    </p:spTree>
    <p:extLst>
      <p:ext uri="{BB962C8B-B14F-4D97-AF65-F5344CB8AC3E}">
        <p14:creationId xmlns:p14="http://schemas.microsoft.com/office/powerpoint/2010/main" val="26817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892F-0AD8-DC41-AA6F-378ACB6D17F4}"/>
              </a:ext>
            </a:extLst>
          </p:cNvPr>
          <p:cNvSpPr>
            <a:spLocks noGrp="1"/>
          </p:cNvSpPr>
          <p:nvPr>
            <p:ph type="ctrTitle"/>
          </p:nvPr>
        </p:nvSpPr>
        <p:spPr/>
        <p:txBody>
          <a:bodyPr/>
          <a:lstStyle/>
          <a:p>
            <a:r>
              <a:rPr lang="en-US" dirty="0"/>
              <a:t>Peer-reviewed dissemination </a:t>
            </a:r>
          </a:p>
        </p:txBody>
      </p:sp>
      <p:sp>
        <p:nvSpPr>
          <p:cNvPr id="3" name="Text Placeholder 2">
            <a:extLst>
              <a:ext uri="{FF2B5EF4-FFF2-40B4-BE49-F238E27FC236}">
                <a16:creationId xmlns:a16="http://schemas.microsoft.com/office/drawing/2014/main" id="{0B0B51C7-E6C3-2A44-B797-11EA8BB64CEE}"/>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8004D112-5864-BA44-9F78-DF91F7A0D27A}"/>
              </a:ext>
            </a:extLst>
          </p:cNvPr>
          <p:cNvSpPr>
            <a:spLocks noGrp="1"/>
          </p:cNvSpPr>
          <p:nvPr>
            <p:ph idx="1"/>
          </p:nvPr>
        </p:nvSpPr>
        <p:spPr/>
        <p:txBody>
          <a:bodyPr/>
          <a:lstStyle/>
          <a:p>
            <a:pPr marL="0" indent="0">
              <a:buNone/>
            </a:pPr>
            <a:r>
              <a:rPr lang="en-US" dirty="0">
                <a:solidFill>
                  <a:srgbClr val="C00000"/>
                </a:solidFill>
              </a:rPr>
              <a:t>Professional service that is the basis of advancement in rank or tenure must be clearly established as </a:t>
            </a:r>
            <a:r>
              <a:rPr lang="en-US" b="1" dirty="0">
                <a:solidFill>
                  <a:srgbClr val="C00000"/>
                </a:solidFill>
              </a:rPr>
              <a:t>academic work.  </a:t>
            </a:r>
            <a:r>
              <a:rPr lang="en-US" dirty="0">
                <a:solidFill>
                  <a:srgbClr val="C00000"/>
                </a:solidFill>
              </a:rPr>
              <a:t>(PT guide)</a:t>
            </a:r>
            <a:endParaRPr lang="en-US" dirty="0"/>
          </a:p>
        </p:txBody>
      </p:sp>
    </p:spTree>
    <p:extLst>
      <p:ext uri="{BB962C8B-B14F-4D97-AF65-F5344CB8AC3E}">
        <p14:creationId xmlns:p14="http://schemas.microsoft.com/office/powerpoint/2010/main" val="265003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123" y="404446"/>
            <a:ext cx="21717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Clinical Faculty A </a:t>
            </a:r>
          </a:p>
          <a:p>
            <a:r>
              <a:rPr lang="en-US" dirty="0"/>
              <a:t>has GREAT IDEA</a:t>
            </a:r>
          </a:p>
        </p:txBody>
      </p:sp>
      <p:sp>
        <p:nvSpPr>
          <p:cNvPr id="6" name="Down Arrow 5"/>
          <p:cNvSpPr/>
          <p:nvPr/>
        </p:nvSpPr>
        <p:spPr>
          <a:xfrm>
            <a:off x="1582615" y="1213338"/>
            <a:ext cx="263770" cy="14595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p:cNvSpPr txBox="1"/>
          <p:nvPr/>
        </p:nvSpPr>
        <p:spPr>
          <a:xfrm>
            <a:off x="905608" y="2892669"/>
            <a:ext cx="172329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Benefits people</a:t>
            </a:r>
          </a:p>
          <a:p>
            <a:pPr algn="ctr"/>
            <a:r>
              <a:rPr lang="en-US" dirty="0"/>
              <a:t>Yay!</a:t>
            </a:r>
          </a:p>
        </p:txBody>
      </p:sp>
      <p:sp>
        <p:nvSpPr>
          <p:cNvPr id="8" name="TextBox 7"/>
          <p:cNvSpPr txBox="1"/>
          <p:nvPr/>
        </p:nvSpPr>
        <p:spPr>
          <a:xfrm>
            <a:off x="4044462" y="1494692"/>
            <a:ext cx="264509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Clinical Faculty B hears about GREAT IDEA</a:t>
            </a:r>
          </a:p>
          <a:p>
            <a:endParaRPr lang="en-US" dirty="0"/>
          </a:p>
          <a:p>
            <a:pPr algn="ctr"/>
            <a:r>
              <a:rPr lang="en-US" dirty="0"/>
              <a:t>Implements </a:t>
            </a:r>
          </a:p>
        </p:txBody>
      </p:sp>
      <p:sp>
        <p:nvSpPr>
          <p:cNvPr id="9" name="Down Arrow 8"/>
          <p:cNvSpPr/>
          <p:nvPr/>
        </p:nvSpPr>
        <p:spPr>
          <a:xfrm>
            <a:off x="5160390" y="2870322"/>
            <a:ext cx="263770" cy="14595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4334608" y="4466492"/>
            <a:ext cx="183759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Benefits people</a:t>
            </a:r>
          </a:p>
          <a:p>
            <a:pPr algn="ctr"/>
            <a:r>
              <a:rPr lang="en-US" dirty="0"/>
              <a:t>Yay!</a:t>
            </a:r>
          </a:p>
        </p:txBody>
      </p:sp>
      <p:sp>
        <p:nvSpPr>
          <p:cNvPr id="11" name="TextBox 10"/>
          <p:cNvSpPr txBox="1"/>
          <p:nvPr/>
        </p:nvSpPr>
        <p:spPr>
          <a:xfrm>
            <a:off x="6954716" y="1855177"/>
            <a:ext cx="1855177"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Clinical Faculty B:  </a:t>
            </a:r>
          </a:p>
          <a:p>
            <a:r>
              <a:rPr lang="en-US" i="1" dirty="0">
                <a:solidFill>
                  <a:srgbClr val="C00000"/>
                </a:solidFill>
              </a:rPr>
              <a:t>satisfactory</a:t>
            </a:r>
          </a:p>
        </p:txBody>
      </p:sp>
      <p:sp>
        <p:nvSpPr>
          <p:cNvPr id="12" name="TextBox 11"/>
          <p:cNvSpPr txBox="1"/>
          <p:nvPr/>
        </p:nvSpPr>
        <p:spPr>
          <a:xfrm>
            <a:off x="240323" y="4355123"/>
            <a:ext cx="1855177"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Clinical Faculty A:  </a:t>
            </a:r>
          </a:p>
          <a:p>
            <a:r>
              <a:rPr lang="en-US" i="1" dirty="0">
                <a:solidFill>
                  <a:srgbClr val="C00000"/>
                </a:solidFill>
              </a:rPr>
              <a:t>satisfactory</a:t>
            </a:r>
          </a:p>
        </p:txBody>
      </p:sp>
    </p:spTree>
    <p:extLst>
      <p:ext uri="{BB962C8B-B14F-4D97-AF65-F5344CB8AC3E}">
        <p14:creationId xmlns:p14="http://schemas.microsoft.com/office/powerpoint/2010/main" val="488404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123" y="404446"/>
            <a:ext cx="21717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Clinical Faculty A has GREAT IDEA</a:t>
            </a:r>
          </a:p>
        </p:txBody>
      </p:sp>
      <p:sp>
        <p:nvSpPr>
          <p:cNvPr id="6" name="Down Arrow 5"/>
          <p:cNvSpPr/>
          <p:nvPr/>
        </p:nvSpPr>
        <p:spPr>
          <a:xfrm>
            <a:off x="1582615" y="1213338"/>
            <a:ext cx="263770" cy="1459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05607" y="2892669"/>
            <a:ext cx="181121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Benefits people</a:t>
            </a:r>
          </a:p>
          <a:p>
            <a:pPr algn="ctr"/>
            <a:r>
              <a:rPr lang="en-US" dirty="0"/>
              <a:t>Yay!</a:t>
            </a:r>
          </a:p>
        </p:txBody>
      </p:sp>
      <p:sp>
        <p:nvSpPr>
          <p:cNvPr id="8" name="TextBox 7"/>
          <p:cNvSpPr txBox="1"/>
          <p:nvPr/>
        </p:nvSpPr>
        <p:spPr>
          <a:xfrm>
            <a:off x="3657601" y="2088078"/>
            <a:ext cx="220686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Clinician B</a:t>
            </a:r>
          </a:p>
          <a:p>
            <a:pPr algn="ctr"/>
            <a:r>
              <a:rPr lang="en-US" dirty="0"/>
              <a:t>Implements </a:t>
            </a:r>
          </a:p>
        </p:txBody>
      </p:sp>
      <p:sp>
        <p:nvSpPr>
          <p:cNvPr id="9" name="Down Arrow 8"/>
          <p:cNvSpPr/>
          <p:nvPr/>
        </p:nvSpPr>
        <p:spPr>
          <a:xfrm>
            <a:off x="5016011" y="2825262"/>
            <a:ext cx="263770" cy="14595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4158762" y="4422202"/>
            <a:ext cx="183759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Benefits clients</a:t>
            </a:r>
          </a:p>
          <a:p>
            <a:pPr algn="ctr"/>
            <a:r>
              <a:rPr lang="en-US" dirty="0"/>
              <a:t>Yay!</a:t>
            </a:r>
          </a:p>
        </p:txBody>
      </p:sp>
      <p:sp>
        <p:nvSpPr>
          <p:cNvPr id="2" name="Right Arrow 1"/>
          <p:cNvSpPr/>
          <p:nvPr/>
        </p:nvSpPr>
        <p:spPr>
          <a:xfrm>
            <a:off x="2980592" y="553915"/>
            <a:ext cx="2299189" cy="325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00700" y="290146"/>
            <a:ext cx="269923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rgbClr val="FF0000"/>
                </a:solidFill>
              </a:rPr>
              <a:t>Disseminates </a:t>
            </a:r>
            <a:r>
              <a:rPr lang="en-US" dirty="0"/>
              <a:t>idea through conferences or publications</a:t>
            </a:r>
          </a:p>
        </p:txBody>
      </p:sp>
      <p:sp>
        <p:nvSpPr>
          <p:cNvPr id="11" name="TextBox 10"/>
          <p:cNvSpPr txBox="1"/>
          <p:nvPr/>
        </p:nvSpPr>
        <p:spPr>
          <a:xfrm>
            <a:off x="5460023" y="2899900"/>
            <a:ext cx="220686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Clinician C</a:t>
            </a:r>
          </a:p>
          <a:p>
            <a:pPr algn="ctr"/>
            <a:r>
              <a:rPr lang="en-US" dirty="0"/>
              <a:t>Implements </a:t>
            </a:r>
          </a:p>
        </p:txBody>
      </p:sp>
      <p:sp>
        <p:nvSpPr>
          <p:cNvPr id="12" name="TextBox 11"/>
          <p:cNvSpPr txBox="1"/>
          <p:nvPr/>
        </p:nvSpPr>
        <p:spPr>
          <a:xfrm>
            <a:off x="6563457" y="3815999"/>
            <a:ext cx="220686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Clinician D</a:t>
            </a:r>
          </a:p>
          <a:p>
            <a:pPr algn="ctr"/>
            <a:r>
              <a:rPr lang="en-US" dirty="0"/>
              <a:t>Implements </a:t>
            </a:r>
          </a:p>
        </p:txBody>
      </p:sp>
      <p:sp>
        <p:nvSpPr>
          <p:cNvPr id="13" name="Down Arrow 12"/>
          <p:cNvSpPr/>
          <p:nvPr/>
        </p:nvSpPr>
        <p:spPr>
          <a:xfrm>
            <a:off x="6154615" y="3645877"/>
            <a:ext cx="263770" cy="14595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Down Arrow 13"/>
          <p:cNvSpPr/>
          <p:nvPr/>
        </p:nvSpPr>
        <p:spPr>
          <a:xfrm>
            <a:off x="6576646" y="4520615"/>
            <a:ext cx="263770" cy="14595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extBox 3"/>
          <p:cNvSpPr txBox="1"/>
          <p:nvPr/>
        </p:nvSpPr>
        <p:spPr>
          <a:xfrm>
            <a:off x="433138" y="4576301"/>
            <a:ext cx="3453062"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Clinical Faculty A = EXCELLENCE</a:t>
            </a:r>
          </a:p>
          <a:p>
            <a:endParaRPr lang="en-US" dirty="0"/>
          </a:p>
          <a:p>
            <a:r>
              <a:rPr lang="en-US" dirty="0"/>
              <a:t>IMPACT = much broader</a:t>
            </a:r>
          </a:p>
        </p:txBody>
      </p:sp>
      <p:cxnSp>
        <p:nvCxnSpPr>
          <p:cNvPr id="16" name="Straight Arrow Connector 15"/>
          <p:cNvCxnSpPr/>
          <p:nvPr/>
        </p:nvCxnSpPr>
        <p:spPr>
          <a:xfrm flipH="1">
            <a:off x="5279781" y="1301262"/>
            <a:ext cx="1019906" cy="7868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6673362" y="1301262"/>
            <a:ext cx="35169" cy="15986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754815" y="1213476"/>
            <a:ext cx="395654" cy="26025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937131" y="5753375"/>
            <a:ext cx="2206869"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Clinicians B, C, D</a:t>
            </a:r>
          </a:p>
          <a:p>
            <a:pPr algn="ctr"/>
            <a:r>
              <a:rPr lang="en-US" i="1" dirty="0"/>
              <a:t>Satisfactory</a:t>
            </a:r>
          </a:p>
        </p:txBody>
      </p:sp>
    </p:spTree>
    <p:extLst>
      <p:ext uri="{BB962C8B-B14F-4D97-AF65-F5344CB8AC3E}">
        <p14:creationId xmlns:p14="http://schemas.microsoft.com/office/powerpoint/2010/main" val="244118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123" y="404446"/>
            <a:ext cx="21717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Clinical faculty A has GREAT IDEA</a:t>
            </a:r>
          </a:p>
        </p:txBody>
      </p:sp>
      <p:sp>
        <p:nvSpPr>
          <p:cNvPr id="6" name="Down Arrow 5"/>
          <p:cNvSpPr/>
          <p:nvPr/>
        </p:nvSpPr>
        <p:spPr>
          <a:xfrm>
            <a:off x="1125415" y="1110034"/>
            <a:ext cx="263770" cy="1459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8288" y="2693719"/>
            <a:ext cx="271902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Benefits people directly </a:t>
            </a:r>
          </a:p>
          <a:p>
            <a:pPr algn="ctr"/>
            <a:r>
              <a:rPr lang="en-US" dirty="0"/>
              <a:t>Yay!</a:t>
            </a:r>
          </a:p>
        </p:txBody>
      </p:sp>
      <p:sp>
        <p:nvSpPr>
          <p:cNvPr id="8" name="TextBox 7"/>
          <p:cNvSpPr txBox="1"/>
          <p:nvPr/>
        </p:nvSpPr>
        <p:spPr>
          <a:xfrm>
            <a:off x="6871188" y="3282900"/>
            <a:ext cx="220686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Clinician B</a:t>
            </a:r>
          </a:p>
          <a:p>
            <a:pPr algn="ctr"/>
            <a:r>
              <a:rPr lang="en-US" dirty="0"/>
              <a:t>Implements </a:t>
            </a:r>
          </a:p>
        </p:txBody>
      </p:sp>
      <p:sp>
        <p:nvSpPr>
          <p:cNvPr id="9" name="Down Arrow 8"/>
          <p:cNvSpPr/>
          <p:nvPr/>
        </p:nvSpPr>
        <p:spPr>
          <a:xfrm>
            <a:off x="6207370" y="3500063"/>
            <a:ext cx="263770" cy="14595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3954341" y="4959587"/>
            <a:ext cx="183759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Clients everywhere</a:t>
            </a:r>
          </a:p>
          <a:p>
            <a:pPr algn="ctr"/>
            <a:r>
              <a:rPr lang="en-US" dirty="0"/>
              <a:t>benefit</a:t>
            </a:r>
          </a:p>
          <a:p>
            <a:pPr algn="ctr"/>
            <a:r>
              <a:rPr lang="en-US" dirty="0"/>
              <a:t>Yay!</a:t>
            </a:r>
          </a:p>
        </p:txBody>
      </p:sp>
      <p:sp>
        <p:nvSpPr>
          <p:cNvPr id="2" name="Right Arrow 1"/>
          <p:cNvSpPr/>
          <p:nvPr/>
        </p:nvSpPr>
        <p:spPr>
          <a:xfrm rot="3703077">
            <a:off x="4297929" y="2085582"/>
            <a:ext cx="609193" cy="3253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908429" y="572419"/>
            <a:ext cx="269923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rgbClr val="FF0000"/>
                </a:solidFill>
              </a:rPr>
              <a:t>Disseminates </a:t>
            </a:r>
            <a:r>
              <a:rPr lang="en-US" dirty="0"/>
              <a:t>idea and dialogues about improvements through conferences or publications</a:t>
            </a:r>
          </a:p>
        </p:txBody>
      </p:sp>
      <p:sp>
        <p:nvSpPr>
          <p:cNvPr id="11" name="TextBox 10"/>
          <p:cNvSpPr txBox="1"/>
          <p:nvPr/>
        </p:nvSpPr>
        <p:spPr>
          <a:xfrm>
            <a:off x="6871188" y="4042464"/>
            <a:ext cx="220686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Clinician C</a:t>
            </a:r>
          </a:p>
          <a:p>
            <a:pPr algn="ctr"/>
            <a:r>
              <a:rPr lang="en-US" dirty="0"/>
              <a:t>Implements </a:t>
            </a:r>
          </a:p>
        </p:txBody>
      </p:sp>
      <p:sp>
        <p:nvSpPr>
          <p:cNvPr id="12" name="TextBox 11"/>
          <p:cNvSpPr txBox="1"/>
          <p:nvPr/>
        </p:nvSpPr>
        <p:spPr>
          <a:xfrm>
            <a:off x="6941527" y="4748259"/>
            <a:ext cx="220686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Clinician D</a:t>
            </a:r>
          </a:p>
          <a:p>
            <a:pPr algn="ctr"/>
            <a:r>
              <a:rPr lang="en-US" dirty="0"/>
              <a:t>Implements </a:t>
            </a:r>
          </a:p>
        </p:txBody>
      </p:sp>
      <p:sp>
        <p:nvSpPr>
          <p:cNvPr id="13" name="Down Arrow 12"/>
          <p:cNvSpPr/>
          <p:nvPr/>
        </p:nvSpPr>
        <p:spPr>
          <a:xfrm>
            <a:off x="6444761" y="4293851"/>
            <a:ext cx="263770" cy="14595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Down Arrow 13"/>
          <p:cNvSpPr/>
          <p:nvPr/>
        </p:nvSpPr>
        <p:spPr>
          <a:xfrm>
            <a:off x="6673361" y="4988115"/>
            <a:ext cx="263770" cy="14595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extBox 3"/>
          <p:cNvSpPr txBox="1"/>
          <p:nvPr/>
        </p:nvSpPr>
        <p:spPr>
          <a:xfrm>
            <a:off x="545123" y="3888076"/>
            <a:ext cx="3101493" cy="175432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Clinical Faculty A = EXCELLENCE</a:t>
            </a:r>
          </a:p>
          <a:p>
            <a:endParaRPr lang="en-US" dirty="0"/>
          </a:p>
          <a:p>
            <a:r>
              <a:rPr lang="en-US" dirty="0"/>
              <a:t>IMPACT = much broader</a:t>
            </a:r>
          </a:p>
          <a:p>
            <a:endParaRPr lang="en-US" dirty="0"/>
          </a:p>
          <a:p>
            <a:r>
              <a:rPr lang="en-US" dirty="0"/>
              <a:t>National reputation</a:t>
            </a:r>
          </a:p>
        </p:txBody>
      </p:sp>
      <p:cxnSp>
        <p:nvCxnSpPr>
          <p:cNvPr id="20" name="Straight Arrow Connector 19"/>
          <p:cNvCxnSpPr/>
          <p:nvPr/>
        </p:nvCxnSpPr>
        <p:spPr>
          <a:xfrm>
            <a:off x="7873512" y="2162980"/>
            <a:ext cx="0" cy="9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937131" y="5753375"/>
            <a:ext cx="2206869"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Clinicians B, C, D</a:t>
            </a:r>
          </a:p>
          <a:p>
            <a:pPr algn="ctr"/>
            <a:r>
              <a:rPr lang="en-US" i="1" dirty="0"/>
              <a:t>Satisfactory</a:t>
            </a:r>
          </a:p>
        </p:txBody>
      </p:sp>
      <p:sp>
        <p:nvSpPr>
          <p:cNvPr id="15" name="Right Arrow 14"/>
          <p:cNvSpPr/>
          <p:nvPr/>
        </p:nvSpPr>
        <p:spPr>
          <a:xfrm>
            <a:off x="2804746" y="625424"/>
            <a:ext cx="272562" cy="2043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297114" y="404446"/>
            <a:ext cx="1573823"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t>A tests, evaluates, confirms</a:t>
            </a:r>
          </a:p>
          <a:p>
            <a:r>
              <a:rPr lang="en-US" dirty="0"/>
              <a:t>publishes GREAT IDEA</a:t>
            </a:r>
          </a:p>
        </p:txBody>
      </p:sp>
      <p:cxnSp>
        <p:nvCxnSpPr>
          <p:cNvPr id="24" name="Curved Connector 23"/>
          <p:cNvCxnSpPr/>
          <p:nvPr/>
        </p:nvCxnSpPr>
        <p:spPr>
          <a:xfrm>
            <a:off x="5077558" y="727611"/>
            <a:ext cx="606670" cy="415499"/>
          </a:xfrm>
          <a:prstGeom prst="curvedConnector3">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Curved Connector 25"/>
          <p:cNvCxnSpPr/>
          <p:nvPr/>
        </p:nvCxnSpPr>
        <p:spPr>
          <a:xfrm>
            <a:off x="4985237" y="1311083"/>
            <a:ext cx="698991" cy="324286"/>
          </a:xfrm>
          <a:prstGeom prst="curvedConnector3">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3809273" y="2600734"/>
            <a:ext cx="1850778" cy="18112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Standards, criteria, practice, education</a:t>
            </a:r>
          </a:p>
          <a:p>
            <a:pPr algn="ctr"/>
            <a:r>
              <a:rPr lang="en-US" dirty="0">
                <a:sym typeface="Wingdings" panose="05000000000000000000" pitchFamily="2" charset="2"/>
              </a:rPr>
              <a:t></a:t>
            </a:r>
            <a:r>
              <a:rPr lang="en-US" dirty="0"/>
              <a:t> change</a:t>
            </a:r>
          </a:p>
        </p:txBody>
      </p:sp>
    </p:spTree>
    <p:extLst>
      <p:ext uri="{BB962C8B-B14F-4D97-AF65-F5344CB8AC3E}">
        <p14:creationId xmlns:p14="http://schemas.microsoft.com/office/powerpoint/2010/main" val="12295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5030-FDBE-8247-8B8B-861F97BD47FD}"/>
              </a:ext>
            </a:extLst>
          </p:cNvPr>
          <p:cNvSpPr>
            <a:spLocks noGrp="1"/>
          </p:cNvSpPr>
          <p:nvPr>
            <p:ph type="ctrTitle"/>
          </p:nvPr>
        </p:nvSpPr>
        <p:spPr>
          <a:xfrm>
            <a:off x="518825" y="573799"/>
            <a:ext cx="8015594" cy="1077202"/>
          </a:xfrm>
        </p:spPr>
        <p:txBody>
          <a:bodyPr>
            <a:normAutofit/>
          </a:bodyPr>
          <a:lstStyle/>
          <a:p>
            <a:r>
              <a:rPr lang="en-US" dirty="0"/>
              <a:t>Potential forms of dissemination </a:t>
            </a:r>
            <a:br>
              <a:rPr lang="en-US" dirty="0"/>
            </a:br>
            <a:r>
              <a:rPr lang="en-US" dirty="0"/>
              <a:t>and peer review</a:t>
            </a:r>
          </a:p>
        </p:txBody>
      </p:sp>
      <p:sp>
        <p:nvSpPr>
          <p:cNvPr id="3" name="Content Placeholder 2">
            <a:extLst>
              <a:ext uri="{FF2B5EF4-FFF2-40B4-BE49-F238E27FC236}">
                <a16:creationId xmlns:a16="http://schemas.microsoft.com/office/drawing/2014/main" id="{EE440AF0-9BD5-2447-AF2A-616B900177E6}"/>
              </a:ext>
            </a:extLst>
          </p:cNvPr>
          <p:cNvSpPr>
            <a:spLocks noGrp="1"/>
          </p:cNvSpPr>
          <p:nvPr>
            <p:ph idx="1"/>
          </p:nvPr>
        </p:nvSpPr>
        <p:spPr/>
        <p:txBody>
          <a:bodyPr/>
          <a:lstStyle/>
          <a:p>
            <a:pPr marL="285750" indent="-285750">
              <a:buFont typeface="Arial" panose="020B0604020202020204" pitchFamily="34" charset="0"/>
              <a:buChar char="•"/>
            </a:pPr>
            <a:r>
              <a:rPr lang="en-US" dirty="0"/>
              <a:t>Conferences (academic or professional):  refereed, competitive</a:t>
            </a:r>
          </a:p>
          <a:p>
            <a:pPr marL="285750" indent="-285750">
              <a:buFont typeface="Arial" panose="020B0604020202020204" pitchFamily="34" charset="0"/>
              <a:buChar char="•"/>
            </a:pPr>
            <a:r>
              <a:rPr lang="en-US" dirty="0"/>
              <a:t>Scientific or professional journals:  refereed [or editorially reviewed]</a:t>
            </a:r>
          </a:p>
          <a:p>
            <a:pPr marL="285750" indent="-285750">
              <a:buFont typeface="Arial" panose="020B0604020202020204" pitchFamily="34" charset="0"/>
              <a:buChar char="•"/>
            </a:pPr>
            <a:r>
              <a:rPr lang="en-US" dirty="0"/>
              <a:t>Standards, protocols, or guidelines:  that go through feedback and review levels.</a:t>
            </a:r>
          </a:p>
          <a:p>
            <a:pPr marL="285750" indent="-285750">
              <a:buFont typeface="Arial" panose="020B0604020202020204" pitchFamily="34" charset="0"/>
              <a:buChar char="•"/>
            </a:pPr>
            <a:r>
              <a:rPr lang="en-US" dirty="0"/>
              <a:t>Open-source software:  that has a review mechanism</a:t>
            </a:r>
          </a:p>
          <a:p>
            <a:pPr marL="0" indent="0">
              <a:buNone/>
            </a:pPr>
            <a:r>
              <a:rPr lang="en-US" dirty="0"/>
              <a:t>NOT:</a:t>
            </a:r>
          </a:p>
          <a:p>
            <a:pPr marL="285750" indent="-285750">
              <a:buFont typeface="Arial" panose="020B0604020202020204" pitchFamily="34" charset="0"/>
              <a:buChar char="•"/>
            </a:pPr>
            <a:r>
              <a:rPr lang="en-US" dirty="0"/>
              <a:t>Your own blog postings</a:t>
            </a:r>
          </a:p>
          <a:p>
            <a:pPr marL="285750" indent="-285750">
              <a:buFont typeface="Arial" panose="020B0604020202020204" pitchFamily="34" charset="0"/>
              <a:buChar char="•"/>
            </a:pPr>
            <a:r>
              <a:rPr lang="en-US" dirty="0"/>
              <a:t>Pre-print repositories with no filtering</a:t>
            </a:r>
          </a:p>
        </p:txBody>
      </p:sp>
      <p:sp>
        <p:nvSpPr>
          <p:cNvPr id="4" name="Text Placeholder 3">
            <a:extLst>
              <a:ext uri="{FF2B5EF4-FFF2-40B4-BE49-F238E27FC236}">
                <a16:creationId xmlns:a16="http://schemas.microsoft.com/office/drawing/2014/main" id="{3DFB3D43-58F6-974D-8503-D5A3078DB30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64198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CBF9-949B-A94B-87C7-CD9DBA32CF73}"/>
              </a:ext>
            </a:extLst>
          </p:cNvPr>
          <p:cNvSpPr>
            <a:spLocks noGrp="1"/>
          </p:cNvSpPr>
          <p:nvPr>
            <p:ph type="ctrTitle"/>
          </p:nvPr>
        </p:nvSpPr>
        <p:spPr>
          <a:xfrm>
            <a:off x="530027" y="405524"/>
            <a:ext cx="8004391" cy="638906"/>
          </a:xfrm>
        </p:spPr>
        <p:txBody>
          <a:bodyPr/>
          <a:lstStyle/>
          <a:p>
            <a:r>
              <a:rPr lang="en-US" dirty="0"/>
              <a:t>Scholarship, research, binning….</a:t>
            </a:r>
          </a:p>
        </p:txBody>
      </p:sp>
      <p:sp>
        <p:nvSpPr>
          <p:cNvPr id="3" name="Text Placeholder 2">
            <a:extLst>
              <a:ext uri="{FF2B5EF4-FFF2-40B4-BE49-F238E27FC236}">
                <a16:creationId xmlns:a16="http://schemas.microsoft.com/office/drawing/2014/main" id="{2F35C492-6E6B-7B45-9795-E1D2DE02D847}"/>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2730CCBE-68F3-0C43-ADC4-B7AE5EC84628}"/>
              </a:ext>
            </a:extLst>
          </p:cNvPr>
          <p:cNvSpPr>
            <a:spLocks noGrp="1"/>
          </p:cNvSpPr>
          <p:nvPr>
            <p:ph idx="1"/>
          </p:nvPr>
        </p:nvSpPr>
        <p:spPr>
          <a:xfrm>
            <a:off x="530026" y="1044430"/>
            <a:ext cx="8083947" cy="1608829"/>
          </a:xfrm>
        </p:spPr>
        <p:txBody>
          <a:bodyPr/>
          <a:lstStyle/>
          <a:p>
            <a:pPr marL="0" indent="0">
              <a:buNone/>
            </a:pPr>
            <a:r>
              <a:rPr lang="en-US" dirty="0"/>
              <a:t>All forms of publication, dissemination, discovery </a:t>
            </a:r>
            <a:r>
              <a:rPr lang="en-US" b="1" dirty="0"/>
              <a:t>must </a:t>
            </a:r>
            <a:r>
              <a:rPr lang="en-US" dirty="0"/>
              <a:t>be characterized as “in service of” either teaching or service.  </a:t>
            </a:r>
          </a:p>
          <a:p>
            <a:pPr marL="0" indent="0">
              <a:buNone/>
            </a:pPr>
            <a:r>
              <a:rPr lang="en-US" dirty="0"/>
              <a:t>Your promotion case cannot be based on </a:t>
            </a:r>
            <a:r>
              <a:rPr lang="en-US" i="1" dirty="0"/>
              <a:t>research </a:t>
            </a:r>
            <a:r>
              <a:rPr lang="en-US" dirty="0"/>
              <a:t>items.</a:t>
            </a:r>
          </a:p>
          <a:p>
            <a:pPr marL="0" indent="0">
              <a:buNone/>
            </a:pPr>
            <a:endParaRPr lang="en-US" dirty="0"/>
          </a:p>
        </p:txBody>
      </p:sp>
      <p:sp>
        <p:nvSpPr>
          <p:cNvPr id="5" name="TextBox 4">
            <a:extLst>
              <a:ext uri="{FF2B5EF4-FFF2-40B4-BE49-F238E27FC236}">
                <a16:creationId xmlns:a16="http://schemas.microsoft.com/office/drawing/2014/main" id="{E8C40CAC-B4F3-E64A-A3F4-0FCBF6307F0B}"/>
              </a:ext>
            </a:extLst>
          </p:cNvPr>
          <p:cNvSpPr txBox="1"/>
          <p:nvPr/>
        </p:nvSpPr>
        <p:spPr>
          <a:xfrm>
            <a:off x="94050" y="2128717"/>
            <a:ext cx="1573967" cy="908864"/>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I study rocks</a:t>
            </a:r>
          </a:p>
        </p:txBody>
      </p:sp>
      <p:sp>
        <p:nvSpPr>
          <p:cNvPr id="6" name="TextBox 5">
            <a:extLst>
              <a:ext uri="{FF2B5EF4-FFF2-40B4-BE49-F238E27FC236}">
                <a16:creationId xmlns:a16="http://schemas.microsoft.com/office/drawing/2014/main" id="{7B73422E-02E7-924E-84E4-D2A82AB697FF}"/>
              </a:ext>
            </a:extLst>
          </p:cNvPr>
          <p:cNvSpPr txBox="1"/>
          <p:nvPr/>
        </p:nvSpPr>
        <p:spPr>
          <a:xfrm>
            <a:off x="1091982" y="3024187"/>
            <a:ext cx="331174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”The genesis of purple rocks"</a:t>
            </a:r>
          </a:p>
        </p:txBody>
      </p:sp>
      <p:sp>
        <p:nvSpPr>
          <p:cNvPr id="7" name="TextBox 6">
            <a:extLst>
              <a:ext uri="{FF2B5EF4-FFF2-40B4-BE49-F238E27FC236}">
                <a16:creationId xmlns:a16="http://schemas.microsoft.com/office/drawing/2014/main" id="{09ADC5F3-86FC-8A4A-A24A-9B9D50A2ACCA}"/>
              </a:ext>
            </a:extLst>
          </p:cNvPr>
          <p:cNvSpPr txBox="1"/>
          <p:nvPr/>
        </p:nvSpPr>
        <p:spPr>
          <a:xfrm>
            <a:off x="4648951" y="2523067"/>
            <a:ext cx="424221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I’m an expert </a:t>
            </a:r>
            <a:r>
              <a:rPr lang="en-US" i="1" dirty="0"/>
              <a:t>researcher </a:t>
            </a:r>
            <a:r>
              <a:rPr lang="en-US" dirty="0"/>
              <a:t>on rocks!</a:t>
            </a:r>
          </a:p>
        </p:txBody>
      </p:sp>
      <p:sp>
        <p:nvSpPr>
          <p:cNvPr id="8" name="TextBox 7">
            <a:extLst>
              <a:ext uri="{FF2B5EF4-FFF2-40B4-BE49-F238E27FC236}">
                <a16:creationId xmlns:a16="http://schemas.microsoft.com/office/drawing/2014/main" id="{B956979A-A5C7-6E4A-A867-8E0E6C0153B2}"/>
              </a:ext>
            </a:extLst>
          </p:cNvPr>
          <p:cNvSpPr txBox="1"/>
          <p:nvPr/>
        </p:nvSpPr>
        <p:spPr>
          <a:xfrm>
            <a:off x="4403722" y="3558411"/>
            <a:ext cx="440710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t>I use my expertise and insight into rocks and rock research in my teaching</a:t>
            </a:r>
          </a:p>
        </p:txBody>
      </p:sp>
      <p:sp>
        <p:nvSpPr>
          <p:cNvPr id="9" name="TextBox 8">
            <a:extLst>
              <a:ext uri="{FF2B5EF4-FFF2-40B4-BE49-F238E27FC236}">
                <a16:creationId xmlns:a16="http://schemas.microsoft.com/office/drawing/2014/main" id="{C7138474-0F15-074B-8893-8D8C8AC89096}"/>
              </a:ext>
            </a:extLst>
          </p:cNvPr>
          <p:cNvSpPr txBox="1"/>
          <p:nvPr/>
        </p:nvSpPr>
        <p:spPr>
          <a:xfrm>
            <a:off x="393854" y="4974343"/>
            <a:ext cx="3507699"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t>I develop teams of students to do rock research.</a:t>
            </a:r>
          </a:p>
        </p:txBody>
      </p:sp>
      <p:sp>
        <p:nvSpPr>
          <p:cNvPr id="10" name="TextBox 9">
            <a:extLst>
              <a:ext uri="{FF2B5EF4-FFF2-40B4-BE49-F238E27FC236}">
                <a16:creationId xmlns:a16="http://schemas.microsoft.com/office/drawing/2014/main" id="{450EC9F0-8058-8547-B286-4B14E67FA4C9}"/>
              </a:ext>
            </a:extLst>
          </p:cNvPr>
          <p:cNvSpPr txBox="1"/>
          <p:nvPr/>
        </p:nvSpPr>
        <p:spPr>
          <a:xfrm>
            <a:off x="4415326" y="4897611"/>
            <a:ext cx="3507698"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t>Because of my rock expertise, local rock quarries accept my students as interns</a:t>
            </a:r>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8B9CE37B-FADB-7549-B035-7AAA1D9F640E}"/>
                  </a:ext>
                </a:extLst>
              </p14:cNvPr>
              <p14:cNvContentPartPr/>
              <p14:nvPr/>
            </p14:nvContentPartPr>
            <p14:xfrm>
              <a:off x="4655266" y="2233977"/>
              <a:ext cx="3832200" cy="1130400"/>
            </p14:xfrm>
          </p:contentPart>
        </mc:Choice>
        <mc:Fallback xmlns="">
          <p:pic>
            <p:nvPicPr>
              <p:cNvPr id="14" name="Ink 13">
                <a:extLst>
                  <a:ext uri="{FF2B5EF4-FFF2-40B4-BE49-F238E27FC236}">
                    <a16:creationId xmlns:a16="http://schemas.microsoft.com/office/drawing/2014/main" id="{8B9CE37B-FADB-7549-B035-7AAA1D9F640E}"/>
                  </a:ext>
                </a:extLst>
              </p:cNvPr>
              <p:cNvPicPr/>
              <p:nvPr/>
            </p:nvPicPr>
            <p:blipFill>
              <a:blip r:embed="rId3"/>
              <a:stretch>
                <a:fillRect/>
              </a:stretch>
            </p:blipFill>
            <p:spPr>
              <a:xfrm>
                <a:off x="4592266" y="2171337"/>
                <a:ext cx="3957840" cy="1256040"/>
              </a:xfrm>
              <a:prstGeom prst="rect">
                <a:avLst/>
              </a:prstGeom>
            </p:spPr>
          </p:pic>
        </mc:Fallback>
      </mc:AlternateContent>
    </p:spTree>
    <p:extLst>
      <p:ext uri="{BB962C8B-B14F-4D97-AF65-F5344CB8AC3E}">
        <p14:creationId xmlns:p14="http://schemas.microsoft.com/office/powerpoint/2010/main" val="6688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ppt_y</p:attrName>
                                        </p:attrNameLst>
                                      </p:cBhvr>
                                      <p:tavLst>
                                        <p:tav tm="0">
                                          <p:val>
                                            <p:strVal val="#ppt_y+#ppt_h*1.125000"/>
                                          </p:val>
                                        </p:tav>
                                        <p:tav tm="100000">
                                          <p:val>
                                            <p:strVal val="#ppt_y"/>
                                          </p:val>
                                        </p:tav>
                                      </p:tavLst>
                                    </p:anim>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5DB1-0CFC-ED4C-AD4B-BB1D21A9202F}"/>
              </a:ext>
            </a:extLst>
          </p:cNvPr>
          <p:cNvSpPr>
            <a:spLocks noGrp="1"/>
          </p:cNvSpPr>
          <p:nvPr>
            <p:ph type="title"/>
          </p:nvPr>
        </p:nvSpPr>
        <p:spPr>
          <a:xfrm>
            <a:off x="506694" y="3416047"/>
            <a:ext cx="6823496" cy="1095991"/>
          </a:xfrm>
        </p:spPr>
        <p:txBody>
          <a:bodyPr/>
          <a:lstStyle/>
          <a:p>
            <a:r>
              <a:rPr lang="en-US" dirty="0"/>
              <a:t>New Developments</a:t>
            </a:r>
          </a:p>
        </p:txBody>
      </p:sp>
    </p:spTree>
    <p:extLst>
      <p:ext uri="{BB962C8B-B14F-4D97-AF65-F5344CB8AC3E}">
        <p14:creationId xmlns:p14="http://schemas.microsoft.com/office/powerpoint/2010/main" val="1463591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996B-52F8-9A4F-BE0D-D47C09ED93B6}"/>
              </a:ext>
            </a:extLst>
          </p:cNvPr>
          <p:cNvSpPr>
            <a:spLocks noGrp="1"/>
          </p:cNvSpPr>
          <p:nvPr>
            <p:ph type="ctrTitle"/>
          </p:nvPr>
        </p:nvSpPr>
        <p:spPr/>
        <p:txBody>
          <a:bodyPr>
            <a:normAutofit fontScale="90000"/>
          </a:bodyPr>
          <a:lstStyle/>
          <a:p>
            <a:r>
              <a:rPr lang="en-US" dirty="0"/>
              <a:t>Balanced-Integrative DEI Case for Clinical</a:t>
            </a:r>
          </a:p>
        </p:txBody>
      </p:sp>
      <p:sp>
        <p:nvSpPr>
          <p:cNvPr id="3" name="Text Placeholder 2">
            <a:extLst>
              <a:ext uri="{FF2B5EF4-FFF2-40B4-BE49-F238E27FC236}">
                <a16:creationId xmlns:a16="http://schemas.microsoft.com/office/drawing/2014/main" id="{E7C3E02D-7021-564F-9451-04942882C9EB}"/>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8064C39D-F12A-BB4C-9055-7DDF16E6AB4F}"/>
              </a:ext>
            </a:extLst>
          </p:cNvPr>
          <p:cNvSpPr>
            <a:spLocks noGrp="1"/>
          </p:cNvSpPr>
          <p:nvPr>
            <p:ph idx="1"/>
          </p:nvPr>
        </p:nvSpPr>
        <p:spPr/>
        <p:txBody>
          <a:bodyPr/>
          <a:lstStyle/>
          <a:p>
            <a:pPr marL="0" indent="0">
              <a:buNone/>
            </a:pPr>
            <a:r>
              <a:rPr lang="en-US" dirty="0"/>
              <a:t>Approved Spring 2022, available started Fall 2022.</a:t>
            </a:r>
          </a:p>
          <a:p>
            <a:pPr marL="0" indent="0">
              <a:buNone/>
            </a:pPr>
            <a:r>
              <a:rPr lang="en-US" dirty="0"/>
              <a:t>Key elements:</a:t>
            </a:r>
          </a:p>
          <a:p>
            <a:pPr marL="285750" indent="-285750">
              <a:buFont typeface="Arial" panose="020B0604020202020204" pitchFamily="34" charset="0"/>
              <a:buChar char="•"/>
            </a:pPr>
            <a:r>
              <a:rPr lang="en-US" dirty="0"/>
              <a:t>Diversity, equity, and inclusion philosophy, integrated with teaching philosophy</a:t>
            </a:r>
          </a:p>
          <a:p>
            <a:pPr marL="285750" indent="-285750">
              <a:buFont typeface="Arial" panose="020B0604020202020204" pitchFamily="34" charset="0"/>
              <a:buChar char="•"/>
            </a:pPr>
            <a:r>
              <a:rPr lang="en-US" dirty="0"/>
              <a:t>Some dissemination related to DEI and activities (does not need to be labelled as ‘teaching’ or ‘service’)</a:t>
            </a:r>
          </a:p>
          <a:p>
            <a:pPr marL="285750" indent="-285750">
              <a:buFont typeface="Arial" panose="020B0604020202020204" pitchFamily="34" charset="0"/>
              <a:buChar char="•"/>
            </a:pPr>
            <a:r>
              <a:rPr lang="en-US" dirty="0"/>
              <a:t>Integration throughout activities / accomplishments</a:t>
            </a:r>
          </a:p>
          <a:p>
            <a:pPr marL="285750" indent="-285750">
              <a:buFont typeface="Arial" panose="020B0604020202020204" pitchFamily="34" charset="0"/>
              <a:buChar char="•"/>
            </a:pPr>
            <a:r>
              <a:rPr lang="en-US" dirty="0"/>
              <a:t>Local impact:  demonstrated outcomes of activities (that is, not JUST dissemination, but making a difference for people)</a:t>
            </a:r>
          </a:p>
        </p:txBody>
      </p:sp>
    </p:spTree>
    <p:extLst>
      <p:ext uri="{BB962C8B-B14F-4D97-AF65-F5344CB8AC3E}">
        <p14:creationId xmlns:p14="http://schemas.microsoft.com/office/powerpoint/2010/main" val="353591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84A205-C55D-CB4C-895D-383A9A57DD93}"/>
              </a:ext>
            </a:extLst>
          </p:cNvPr>
          <p:cNvSpPr>
            <a:spLocks noGrp="1"/>
          </p:cNvSpPr>
          <p:nvPr>
            <p:ph type="ctrTitle"/>
          </p:nvPr>
        </p:nvSpPr>
        <p:spPr/>
        <p:txBody>
          <a:bodyPr/>
          <a:lstStyle/>
          <a:p>
            <a:r>
              <a:rPr lang="en-US" dirty="0"/>
              <a:t>Agenda</a:t>
            </a:r>
          </a:p>
        </p:txBody>
      </p:sp>
      <p:sp>
        <p:nvSpPr>
          <p:cNvPr id="6" name="Content Placeholder 5">
            <a:extLst>
              <a:ext uri="{FF2B5EF4-FFF2-40B4-BE49-F238E27FC236}">
                <a16:creationId xmlns:a16="http://schemas.microsoft.com/office/drawing/2014/main" id="{E491EA84-EE4D-8A42-BB23-D899874C0519}"/>
              </a:ext>
            </a:extLst>
          </p:cNvPr>
          <p:cNvSpPr>
            <a:spLocks noGrp="1"/>
          </p:cNvSpPr>
          <p:nvPr>
            <p:ph idx="1"/>
          </p:nvPr>
        </p:nvSpPr>
        <p:spPr/>
        <p:txBody>
          <a:bodyPr>
            <a:normAutofit/>
          </a:bodyPr>
          <a:lstStyle/>
          <a:p>
            <a:pPr>
              <a:spcAft>
                <a:spcPts val="0"/>
              </a:spcAft>
            </a:pPr>
            <a:r>
              <a:rPr lang="en-US" dirty="0"/>
              <a:t>Elements of all clinical cases</a:t>
            </a:r>
          </a:p>
          <a:p>
            <a:pPr lvl="1">
              <a:spcAft>
                <a:spcPts val="0"/>
              </a:spcAft>
            </a:pPr>
            <a:r>
              <a:rPr lang="en-US" dirty="0">
                <a:solidFill>
                  <a:schemeClr val="bg1"/>
                </a:solidFill>
              </a:rPr>
              <a:t>Campus, school, department guidelines:  understanding, navigating</a:t>
            </a:r>
          </a:p>
          <a:p>
            <a:pPr lvl="1">
              <a:spcAft>
                <a:spcPts val="0"/>
              </a:spcAft>
            </a:pPr>
            <a:r>
              <a:rPr lang="en-US" dirty="0">
                <a:solidFill>
                  <a:schemeClr val="bg1"/>
                </a:solidFill>
              </a:rPr>
              <a:t>Dissemination/scholarship/binning</a:t>
            </a:r>
          </a:p>
          <a:p>
            <a:pPr>
              <a:spcAft>
                <a:spcPts val="0"/>
              </a:spcAft>
            </a:pPr>
            <a:r>
              <a:rPr lang="en-US" dirty="0">
                <a:solidFill>
                  <a:schemeClr val="bg1"/>
                </a:solidFill>
              </a:rPr>
              <a:t>New Developments</a:t>
            </a:r>
          </a:p>
          <a:p>
            <a:pPr lvl="1">
              <a:spcAft>
                <a:spcPts val="0"/>
              </a:spcAft>
            </a:pPr>
            <a:r>
              <a:rPr lang="en-US" dirty="0">
                <a:solidFill>
                  <a:schemeClr val="bg1"/>
                </a:solidFill>
              </a:rPr>
              <a:t>Integrative DEI Case</a:t>
            </a:r>
          </a:p>
          <a:p>
            <a:pPr lvl="1">
              <a:spcAft>
                <a:spcPts val="0"/>
              </a:spcAft>
            </a:pPr>
            <a:r>
              <a:rPr lang="en-US" dirty="0">
                <a:solidFill>
                  <a:schemeClr val="bg1"/>
                </a:solidFill>
              </a:rPr>
              <a:t>Integrative Thematic Case</a:t>
            </a:r>
          </a:p>
          <a:p>
            <a:pPr lvl="1">
              <a:spcAft>
                <a:spcPts val="0"/>
              </a:spcAft>
            </a:pPr>
            <a:r>
              <a:rPr lang="en-US" dirty="0">
                <a:solidFill>
                  <a:schemeClr val="bg1"/>
                </a:solidFill>
              </a:rPr>
              <a:t>Balanced/Service Updates</a:t>
            </a:r>
          </a:p>
          <a:p>
            <a:pPr>
              <a:spcAft>
                <a:spcPts val="0"/>
              </a:spcAft>
            </a:pPr>
            <a:r>
              <a:rPr lang="en-US" dirty="0">
                <a:solidFill>
                  <a:schemeClr val="bg1"/>
                </a:solidFill>
              </a:rPr>
              <a:t>Deciding among types of cases</a:t>
            </a:r>
          </a:p>
          <a:p>
            <a:pPr lvl="1">
              <a:spcAft>
                <a:spcPts val="0"/>
              </a:spcAft>
            </a:pPr>
            <a:r>
              <a:rPr lang="en-US" dirty="0">
                <a:solidFill>
                  <a:schemeClr val="bg1"/>
                </a:solidFill>
              </a:rPr>
              <a:t>Service as currently defined</a:t>
            </a:r>
          </a:p>
          <a:p>
            <a:pPr lvl="1">
              <a:spcAft>
                <a:spcPts val="0"/>
              </a:spcAft>
            </a:pPr>
            <a:r>
              <a:rPr lang="en-US" dirty="0">
                <a:solidFill>
                  <a:schemeClr val="bg1"/>
                </a:solidFill>
              </a:rPr>
              <a:t>Teaching</a:t>
            </a:r>
          </a:p>
          <a:p>
            <a:pPr lvl="1">
              <a:spcAft>
                <a:spcPts val="0"/>
              </a:spcAft>
            </a:pPr>
            <a:r>
              <a:rPr lang="en-US" dirty="0">
                <a:solidFill>
                  <a:schemeClr val="bg1"/>
                </a:solidFill>
              </a:rPr>
              <a:t>Balanced?  Why?  How?</a:t>
            </a:r>
          </a:p>
          <a:p>
            <a:pPr>
              <a:spcAft>
                <a:spcPts val="0"/>
              </a:spcAft>
            </a:pPr>
            <a:r>
              <a:rPr lang="en-US" dirty="0">
                <a:solidFill>
                  <a:schemeClr val="bg1"/>
                </a:solidFill>
              </a:rPr>
              <a:t>Overview of process</a:t>
            </a:r>
          </a:p>
          <a:p>
            <a:pPr lvl="1">
              <a:spcAft>
                <a:spcPts val="0"/>
              </a:spcAft>
            </a:pPr>
            <a:r>
              <a:rPr lang="en-US" dirty="0">
                <a:solidFill>
                  <a:schemeClr val="bg1"/>
                </a:solidFill>
              </a:rPr>
              <a:t>Dossier documentation</a:t>
            </a:r>
          </a:p>
          <a:p>
            <a:pPr lvl="1">
              <a:spcAft>
                <a:spcPts val="0"/>
              </a:spcAft>
            </a:pPr>
            <a:r>
              <a:rPr lang="en-US" dirty="0">
                <a:solidFill>
                  <a:schemeClr val="bg1"/>
                </a:solidFill>
              </a:rPr>
              <a:t>Reviewers</a:t>
            </a:r>
          </a:p>
          <a:p>
            <a:pPr>
              <a:spcAft>
                <a:spcPts val="0"/>
              </a:spcAft>
            </a:pPr>
            <a:r>
              <a:rPr lang="en-US" dirty="0">
                <a:solidFill>
                  <a:schemeClr val="bg1"/>
                </a:solidFill>
              </a:rPr>
              <a:t>Questions? </a:t>
            </a:r>
          </a:p>
          <a:p>
            <a:pPr lvl="1"/>
            <a:endParaRPr lang="en-US" dirty="0"/>
          </a:p>
        </p:txBody>
      </p:sp>
    </p:spTree>
    <p:extLst>
      <p:ext uri="{BB962C8B-B14F-4D97-AF65-F5344CB8AC3E}">
        <p14:creationId xmlns:p14="http://schemas.microsoft.com/office/powerpoint/2010/main" val="4189594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996B-52F8-9A4F-BE0D-D47C09ED93B6}"/>
              </a:ext>
            </a:extLst>
          </p:cNvPr>
          <p:cNvSpPr>
            <a:spLocks noGrp="1"/>
          </p:cNvSpPr>
          <p:nvPr>
            <p:ph type="ctrTitle"/>
          </p:nvPr>
        </p:nvSpPr>
        <p:spPr/>
        <p:txBody>
          <a:bodyPr>
            <a:normAutofit fontScale="90000"/>
          </a:bodyPr>
          <a:lstStyle/>
          <a:p>
            <a:r>
              <a:rPr lang="en-US" dirty="0"/>
              <a:t>Balanced-Integrative Thematic Case for Clinical</a:t>
            </a:r>
          </a:p>
        </p:txBody>
      </p:sp>
      <p:sp>
        <p:nvSpPr>
          <p:cNvPr id="3" name="Text Placeholder 2">
            <a:extLst>
              <a:ext uri="{FF2B5EF4-FFF2-40B4-BE49-F238E27FC236}">
                <a16:creationId xmlns:a16="http://schemas.microsoft.com/office/drawing/2014/main" id="{E7C3E02D-7021-564F-9451-04942882C9EB}"/>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8064C39D-F12A-BB4C-9055-7DDF16E6AB4F}"/>
              </a:ext>
            </a:extLst>
          </p:cNvPr>
          <p:cNvSpPr>
            <a:spLocks noGrp="1"/>
          </p:cNvSpPr>
          <p:nvPr>
            <p:ph idx="1"/>
          </p:nvPr>
        </p:nvSpPr>
        <p:spPr/>
        <p:txBody>
          <a:bodyPr>
            <a:normAutofit/>
          </a:bodyPr>
          <a:lstStyle/>
          <a:p>
            <a:pPr marL="0" indent="0">
              <a:buNone/>
            </a:pPr>
            <a:r>
              <a:rPr lang="en-US" dirty="0"/>
              <a:t>Approved Spring 2022, available started Fall 2022 cases.</a:t>
            </a:r>
          </a:p>
          <a:p>
            <a:pPr marL="0" indent="0">
              <a:buNone/>
            </a:pPr>
            <a:r>
              <a:rPr lang="en-US" dirty="0"/>
              <a:t>Key elements:</a:t>
            </a:r>
          </a:p>
          <a:p>
            <a:pPr marL="285750" indent="-285750">
              <a:buFont typeface="Arial" panose="020B0604020202020204" pitchFamily="34" charset="0"/>
              <a:buChar char="•"/>
            </a:pPr>
            <a:r>
              <a:rPr lang="en-US" dirty="0"/>
              <a:t>The candidate articulates an overall organizing principle to their work, including if appropriate any specifically targeted aspect. </a:t>
            </a:r>
          </a:p>
          <a:p>
            <a:pPr marL="685800" lvl="1">
              <a:buFont typeface="Arial" panose="020B0604020202020204" pitchFamily="34" charset="0"/>
              <a:buChar char="•"/>
            </a:pPr>
            <a:r>
              <a:rPr lang="en-US" dirty="0"/>
              <a:t>Themes based on campus values: Civic Engagement, Translational Research, Teaching: Honors College; Profiles of Learning for Undergraduate Success, RISE to the IUPUI </a:t>
            </a:r>
          </a:p>
          <a:p>
            <a:pPr marL="685800" lvl="1">
              <a:buFont typeface="Arial" panose="020B0604020202020204" pitchFamily="34" charset="0"/>
              <a:buChar char="•"/>
            </a:pPr>
            <a:r>
              <a:rPr lang="en-US" dirty="0"/>
              <a:t>Themes tied to unit missions and goals</a:t>
            </a:r>
          </a:p>
          <a:p>
            <a:pPr marL="285750" indent="-285750">
              <a:buFont typeface="Arial" panose="020B0604020202020204" pitchFamily="34" charset="0"/>
              <a:buChar char="•"/>
            </a:pPr>
            <a:r>
              <a:rPr lang="en-US" dirty="0"/>
              <a:t>The candidate must demonstrate satisfactory performance in both areas of responsibility: teaching and service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1440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93F3-F6B5-4F41-9534-210F9E01B44E}"/>
              </a:ext>
            </a:extLst>
          </p:cNvPr>
          <p:cNvSpPr>
            <a:spLocks noGrp="1"/>
          </p:cNvSpPr>
          <p:nvPr>
            <p:ph type="ctrTitle"/>
          </p:nvPr>
        </p:nvSpPr>
        <p:spPr/>
        <p:txBody>
          <a:bodyPr/>
          <a:lstStyle/>
          <a:p>
            <a:r>
              <a:rPr lang="en-US" dirty="0"/>
              <a:t>Balanced/Service Case Updates</a:t>
            </a:r>
          </a:p>
        </p:txBody>
      </p:sp>
      <p:sp>
        <p:nvSpPr>
          <p:cNvPr id="3" name="Text Placeholder 2">
            <a:extLst>
              <a:ext uri="{FF2B5EF4-FFF2-40B4-BE49-F238E27FC236}">
                <a16:creationId xmlns:a16="http://schemas.microsoft.com/office/drawing/2014/main" id="{55060C59-E671-B84D-985C-56B755411C64}"/>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E304A6F0-C1B8-114D-B27A-51D5E82380D4}"/>
              </a:ext>
            </a:extLst>
          </p:cNvPr>
          <p:cNvSpPr>
            <a:spLocks noGrp="1"/>
          </p:cNvSpPr>
          <p:nvPr>
            <p:ph idx="1"/>
          </p:nvPr>
        </p:nvSpPr>
        <p:spPr/>
        <p:txBody>
          <a:bodyPr>
            <a:normAutofit/>
          </a:bodyPr>
          <a:lstStyle/>
          <a:p>
            <a:pPr marL="0" indent="0">
              <a:buNone/>
            </a:pPr>
            <a:r>
              <a:rPr lang="en-US" dirty="0"/>
              <a:t>Approved Spring 2022, available started Fall 2022 cases.</a:t>
            </a:r>
          </a:p>
          <a:p>
            <a:pPr marL="0" indent="0">
              <a:buNone/>
            </a:pPr>
            <a:r>
              <a:rPr lang="en-US" dirty="0"/>
              <a:t>Key elements:</a:t>
            </a:r>
          </a:p>
          <a:p>
            <a:pPr marL="285750" indent="-285750">
              <a:buFont typeface="Arial" panose="020B0604020202020204" pitchFamily="34" charset="0"/>
              <a:buChar char="•"/>
            </a:pPr>
            <a:r>
              <a:rPr lang="en-US" dirty="0"/>
              <a:t>Redefinition of acceptable ‘service’ to include administrative work.</a:t>
            </a:r>
          </a:p>
          <a:p>
            <a:pPr marL="685800" lvl="1">
              <a:buFont typeface="Arial" panose="020B0604020202020204" pitchFamily="34" charset="0"/>
              <a:buChar char="•"/>
            </a:pPr>
            <a:r>
              <a:rPr lang="en-US" dirty="0"/>
              <a:t>“Work advancing a university, campus, or school unit’s teaching, research, or service missions. Administrative work primarily concerned with teaching may be presented as “service” or as “teaching” excellence.” p. 22</a:t>
            </a:r>
          </a:p>
          <a:p>
            <a:pPr marL="285750" indent="-285750">
              <a:buFont typeface="Arial" panose="020B0604020202020204" pitchFamily="34" charset="0"/>
              <a:buChar char="•"/>
            </a:pPr>
            <a:r>
              <a:rPr lang="en-US" dirty="0"/>
              <a:t>Dissemination is required in the teaching area; dissemination is not required (but is acceptable as evidence) in the service area. </a:t>
            </a:r>
          </a:p>
        </p:txBody>
      </p:sp>
    </p:spTree>
    <p:extLst>
      <p:ext uri="{BB962C8B-B14F-4D97-AF65-F5344CB8AC3E}">
        <p14:creationId xmlns:p14="http://schemas.microsoft.com/office/powerpoint/2010/main" val="219221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1AA7-BC91-294F-9943-A6B6141846BB}"/>
              </a:ext>
            </a:extLst>
          </p:cNvPr>
          <p:cNvSpPr>
            <a:spLocks noGrp="1"/>
          </p:cNvSpPr>
          <p:nvPr>
            <p:ph type="title"/>
          </p:nvPr>
        </p:nvSpPr>
        <p:spPr/>
        <p:txBody>
          <a:bodyPr/>
          <a:lstStyle/>
          <a:p>
            <a:r>
              <a:rPr lang="en-US" dirty="0"/>
              <a:t>Deciding among types of cases</a:t>
            </a:r>
          </a:p>
        </p:txBody>
      </p:sp>
    </p:spTree>
    <p:extLst>
      <p:ext uri="{BB962C8B-B14F-4D97-AF65-F5344CB8AC3E}">
        <p14:creationId xmlns:p14="http://schemas.microsoft.com/office/powerpoint/2010/main" val="1283576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6177-963B-0E4F-9090-DA6151D1EDE9}"/>
              </a:ext>
            </a:extLst>
          </p:cNvPr>
          <p:cNvSpPr>
            <a:spLocks noGrp="1"/>
          </p:cNvSpPr>
          <p:nvPr>
            <p:ph type="ctrTitle"/>
          </p:nvPr>
        </p:nvSpPr>
        <p:spPr/>
        <p:txBody>
          <a:bodyPr/>
          <a:lstStyle/>
          <a:p>
            <a:r>
              <a:rPr lang="en-US" dirty="0"/>
              <a:t>Clinical case types</a:t>
            </a:r>
          </a:p>
        </p:txBody>
      </p:sp>
      <p:sp>
        <p:nvSpPr>
          <p:cNvPr id="3" name="Text Placeholder 2">
            <a:extLst>
              <a:ext uri="{FF2B5EF4-FFF2-40B4-BE49-F238E27FC236}">
                <a16:creationId xmlns:a16="http://schemas.microsoft.com/office/drawing/2014/main" id="{71368969-BFFF-D949-92D4-F58FBEB3A1F8}"/>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4E2BF7CB-4A9B-3843-831A-D0AA124881B9}"/>
              </a:ext>
            </a:extLst>
          </p:cNvPr>
          <p:cNvSpPr>
            <a:spLocks noGrp="1"/>
          </p:cNvSpPr>
          <p:nvPr>
            <p:ph idx="1"/>
          </p:nvPr>
        </p:nvSpPr>
        <p:spPr>
          <a:xfrm>
            <a:off x="518824" y="1828800"/>
            <a:ext cx="3903274" cy="4267200"/>
          </a:xfrm>
        </p:spPr>
        <p:txBody>
          <a:bodyPr>
            <a:normAutofit/>
          </a:bodyPr>
          <a:lstStyle/>
          <a:p>
            <a:r>
              <a:rPr lang="en-US" sz="2400" dirty="0"/>
              <a:t>Excellence in teaching</a:t>
            </a:r>
          </a:p>
          <a:p>
            <a:endParaRPr lang="en-US" sz="2400" dirty="0"/>
          </a:p>
          <a:p>
            <a:r>
              <a:rPr lang="en-US" sz="2400" dirty="0"/>
              <a:t>Excellence in service</a:t>
            </a:r>
          </a:p>
          <a:p>
            <a:endParaRPr lang="en-US" sz="2400" dirty="0"/>
          </a:p>
          <a:p>
            <a:r>
              <a:rPr lang="en-US" sz="2400" dirty="0"/>
              <a:t>Balanced case</a:t>
            </a:r>
          </a:p>
        </p:txBody>
      </p:sp>
      <p:sp>
        <p:nvSpPr>
          <p:cNvPr id="5" name="Content Placeholder 3">
            <a:extLst>
              <a:ext uri="{FF2B5EF4-FFF2-40B4-BE49-F238E27FC236}">
                <a16:creationId xmlns:a16="http://schemas.microsoft.com/office/drawing/2014/main" id="{9FFD47C7-5926-594E-88F0-EEF3F39F2317}"/>
              </a:ext>
            </a:extLst>
          </p:cNvPr>
          <p:cNvSpPr txBox="1">
            <a:spLocks/>
          </p:cNvSpPr>
          <p:nvPr/>
        </p:nvSpPr>
        <p:spPr>
          <a:xfrm>
            <a:off x="4422098" y="1828800"/>
            <a:ext cx="3903274" cy="4267200"/>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mn-lt"/>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romanUcPeriod"/>
            </a:pPr>
            <a:r>
              <a:rPr lang="en-US" sz="2400" dirty="0">
                <a:solidFill>
                  <a:schemeClr val="accent3">
                    <a:lumMod val="75000"/>
                  </a:schemeClr>
                </a:solidFill>
              </a:rPr>
              <a:t>Integrative DEI</a:t>
            </a:r>
          </a:p>
          <a:p>
            <a:pPr>
              <a:buFont typeface="+mj-lt"/>
              <a:buAutoNum type="romanUcPeriod"/>
            </a:pPr>
            <a:endParaRPr lang="en-US" sz="2400" dirty="0">
              <a:solidFill>
                <a:schemeClr val="accent3">
                  <a:lumMod val="75000"/>
                </a:schemeClr>
              </a:solidFill>
            </a:endParaRPr>
          </a:p>
          <a:p>
            <a:pPr>
              <a:buFont typeface="+mj-lt"/>
              <a:buAutoNum type="romanUcPeriod"/>
            </a:pPr>
            <a:r>
              <a:rPr lang="en-US" sz="2400" dirty="0">
                <a:solidFill>
                  <a:schemeClr val="accent3">
                    <a:lumMod val="75000"/>
                  </a:schemeClr>
                </a:solidFill>
              </a:rPr>
              <a:t>Integrative balanced</a:t>
            </a:r>
          </a:p>
          <a:p>
            <a:pPr>
              <a:buFont typeface="+mj-lt"/>
              <a:buAutoNum type="romanUcPeriod"/>
            </a:pPr>
            <a:endParaRPr lang="en-US" sz="2400" dirty="0">
              <a:solidFill>
                <a:schemeClr val="accent3">
                  <a:lumMod val="75000"/>
                </a:schemeClr>
              </a:solidFill>
            </a:endParaRPr>
          </a:p>
          <a:p>
            <a:pPr marL="0" indent="0">
              <a:buNone/>
            </a:pPr>
            <a:r>
              <a:rPr lang="en-US" sz="2400" i="1" dirty="0">
                <a:solidFill>
                  <a:schemeClr val="accent3">
                    <a:lumMod val="75000"/>
                  </a:schemeClr>
                </a:solidFill>
              </a:rPr>
              <a:t>Established at the campus level</a:t>
            </a:r>
          </a:p>
          <a:p>
            <a:pPr marL="0" indent="0">
              <a:buNone/>
            </a:pPr>
            <a:r>
              <a:rPr lang="en-US" sz="2400" i="1" dirty="0">
                <a:solidFill>
                  <a:schemeClr val="accent3">
                    <a:lumMod val="75000"/>
                  </a:schemeClr>
                </a:solidFill>
              </a:rPr>
              <a:t>Not for IUSM</a:t>
            </a:r>
          </a:p>
        </p:txBody>
      </p:sp>
    </p:spTree>
    <p:extLst>
      <p:ext uri="{BB962C8B-B14F-4D97-AF65-F5344CB8AC3E}">
        <p14:creationId xmlns:p14="http://schemas.microsoft.com/office/powerpoint/2010/main" val="416848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DDCD-F15F-4D4F-9642-24FD3B7468F3}"/>
              </a:ext>
            </a:extLst>
          </p:cNvPr>
          <p:cNvSpPr>
            <a:spLocks noGrp="1"/>
          </p:cNvSpPr>
          <p:nvPr>
            <p:ph type="ctrTitle"/>
          </p:nvPr>
        </p:nvSpPr>
        <p:spPr>
          <a:xfrm>
            <a:off x="518825" y="237250"/>
            <a:ext cx="8015594" cy="1413751"/>
          </a:xfrm>
        </p:spPr>
        <p:txBody>
          <a:bodyPr>
            <a:normAutofit fontScale="90000"/>
          </a:bodyPr>
          <a:lstStyle/>
          <a:p>
            <a:r>
              <a:rPr lang="en-US" dirty="0"/>
              <a:t>Deciding: </a:t>
            </a:r>
            <a:br>
              <a:rPr lang="en-US" dirty="0"/>
            </a:br>
            <a:r>
              <a:rPr lang="en-US" dirty="0"/>
              <a:t>What is most authentic? and </a:t>
            </a:r>
            <a:br>
              <a:rPr lang="en-US" dirty="0"/>
            </a:br>
            <a:r>
              <a:rPr lang="en-US" dirty="0"/>
              <a:t>What is easiest?</a:t>
            </a:r>
          </a:p>
        </p:txBody>
      </p:sp>
      <p:sp>
        <p:nvSpPr>
          <p:cNvPr id="3" name="Text Placeholder 2">
            <a:extLst>
              <a:ext uri="{FF2B5EF4-FFF2-40B4-BE49-F238E27FC236}">
                <a16:creationId xmlns:a16="http://schemas.microsoft.com/office/drawing/2014/main" id="{6EC911B2-5B94-224B-AA24-764081B31525}"/>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A21956B8-07DD-4C40-8AFE-677EE58543B3}"/>
              </a:ext>
            </a:extLst>
          </p:cNvPr>
          <p:cNvSpPr>
            <a:spLocks noGrp="1"/>
          </p:cNvSpPr>
          <p:nvPr>
            <p:ph idx="1"/>
          </p:nvPr>
        </p:nvSpPr>
        <p:spPr/>
        <p:txBody>
          <a:bodyPr/>
          <a:lstStyle/>
          <a:p>
            <a:pPr marL="0" indent="0">
              <a:buNone/>
            </a:pPr>
            <a:r>
              <a:rPr lang="en-US" dirty="0"/>
              <a:t>Points to consider:</a:t>
            </a:r>
          </a:p>
          <a:p>
            <a:pPr marL="285750" indent="-285750">
              <a:buFont typeface="Arial" panose="020B0604020202020204" pitchFamily="34" charset="0"/>
              <a:buChar char="•"/>
            </a:pPr>
            <a:r>
              <a:rPr lang="en-US" dirty="0"/>
              <a:t>What </a:t>
            </a:r>
            <a:r>
              <a:rPr lang="en-US" b="1" dirty="0"/>
              <a:t>role </a:t>
            </a:r>
            <a:r>
              <a:rPr lang="en-US" dirty="0"/>
              <a:t>do you have in your unit?  What do they value you for?  What will they understand best?</a:t>
            </a:r>
          </a:p>
          <a:p>
            <a:pPr marL="285750" indent="-285750">
              <a:buFont typeface="Arial" panose="020B0604020202020204" pitchFamily="34" charset="0"/>
              <a:buChar char="•"/>
            </a:pPr>
            <a:r>
              <a:rPr lang="en-US" dirty="0"/>
              <a:t>Can you point everything you do towards </a:t>
            </a:r>
            <a:r>
              <a:rPr lang="en-US" b="1" dirty="0"/>
              <a:t>teaching</a:t>
            </a:r>
            <a:r>
              <a:rPr lang="en-US" dirty="0"/>
              <a:t>?  </a:t>
            </a:r>
            <a:r>
              <a:rPr lang="en-US" dirty="0">
                <a:sym typeface="Wingdings" pitchFamily="2" charset="2"/>
              </a:rPr>
              <a:t>this is the most common non-medicine clinical case type</a:t>
            </a:r>
          </a:p>
          <a:p>
            <a:pPr marL="285750" indent="-285750">
              <a:buFont typeface="Arial" panose="020B0604020202020204" pitchFamily="34" charset="0"/>
              <a:buChar char="•"/>
            </a:pPr>
            <a:r>
              <a:rPr lang="en-US" dirty="0">
                <a:sym typeface="Wingdings" pitchFamily="2" charset="2"/>
              </a:rPr>
              <a:t>Can you separate out </a:t>
            </a:r>
            <a:r>
              <a:rPr lang="en-US" b="1" dirty="0">
                <a:sym typeface="Wingdings" pitchFamily="2" charset="2"/>
              </a:rPr>
              <a:t>service</a:t>
            </a:r>
            <a:r>
              <a:rPr lang="en-US" dirty="0">
                <a:sym typeface="Wingdings" pitchFamily="2" charset="2"/>
              </a:rPr>
              <a:t>?  Do you have a strong sense of definition for this?</a:t>
            </a:r>
          </a:p>
          <a:p>
            <a:pPr marL="285750" indent="-285750">
              <a:buFont typeface="Arial" panose="020B0604020202020204" pitchFamily="34" charset="0"/>
              <a:buChar char="•"/>
            </a:pPr>
            <a:r>
              <a:rPr lang="en-US" dirty="0">
                <a:sym typeface="Wingdings" pitchFamily="2" charset="2"/>
              </a:rPr>
              <a:t>Do you have difficulty separating teaching-from-service?</a:t>
            </a:r>
          </a:p>
          <a:p>
            <a:pPr marL="285750" indent="-285750">
              <a:buFont typeface="Arial" panose="020B0604020202020204" pitchFamily="34" charset="0"/>
              <a:buChar char="•"/>
            </a:pPr>
            <a:r>
              <a:rPr lang="en-US" dirty="0">
                <a:sym typeface="Wingdings" pitchFamily="2" charset="2"/>
              </a:rPr>
              <a:t>Do you struggle with where to put your scholarship?</a:t>
            </a:r>
            <a:endParaRPr lang="en-US" dirty="0"/>
          </a:p>
        </p:txBody>
      </p:sp>
    </p:spTree>
    <p:extLst>
      <p:ext uri="{BB962C8B-B14F-4D97-AF65-F5344CB8AC3E}">
        <p14:creationId xmlns:p14="http://schemas.microsoft.com/office/powerpoint/2010/main" val="2500058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E6DA-014D-CE4F-97A9-2CE245FFDAE0}"/>
              </a:ext>
            </a:extLst>
          </p:cNvPr>
          <p:cNvSpPr>
            <a:spLocks noGrp="1"/>
          </p:cNvSpPr>
          <p:nvPr>
            <p:ph type="ctrTitle"/>
          </p:nvPr>
        </p:nvSpPr>
        <p:spPr>
          <a:xfrm>
            <a:off x="518825" y="573799"/>
            <a:ext cx="8015594" cy="1077202"/>
          </a:xfrm>
        </p:spPr>
        <p:txBody>
          <a:bodyPr>
            <a:normAutofit/>
          </a:bodyPr>
          <a:lstStyle/>
          <a:p>
            <a:r>
              <a:rPr lang="en-US" dirty="0"/>
              <a:t>Choose a teaching case if</a:t>
            </a:r>
            <a:br>
              <a:rPr lang="en-US" dirty="0"/>
            </a:br>
            <a:r>
              <a:rPr lang="en-US" i="1" dirty="0"/>
              <a:t>and only if</a:t>
            </a:r>
            <a:endParaRPr lang="en-US" dirty="0"/>
          </a:p>
        </p:txBody>
      </p:sp>
      <p:sp>
        <p:nvSpPr>
          <p:cNvPr id="3" name="Text Placeholder 2">
            <a:extLst>
              <a:ext uri="{FF2B5EF4-FFF2-40B4-BE49-F238E27FC236}">
                <a16:creationId xmlns:a16="http://schemas.microsoft.com/office/drawing/2014/main" id="{39861258-6418-2348-B9DA-B4A04C5FC716}"/>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7712F5D0-4950-FF4E-9546-A8514262E885}"/>
              </a:ext>
            </a:extLst>
          </p:cNvPr>
          <p:cNvSpPr>
            <a:spLocks noGrp="1"/>
          </p:cNvSpPr>
          <p:nvPr>
            <p:ph idx="1"/>
          </p:nvPr>
        </p:nvSpPr>
        <p:spPr>
          <a:xfrm>
            <a:off x="518824" y="1858780"/>
            <a:ext cx="8015594" cy="4237220"/>
          </a:xfrm>
        </p:spPr>
        <p:txBody>
          <a:bodyPr>
            <a:normAutofit/>
          </a:bodyPr>
          <a:lstStyle/>
          <a:p>
            <a:pPr marL="0" indent="0">
              <a:buNone/>
            </a:pPr>
            <a:r>
              <a:rPr lang="en-US" sz="2400" dirty="0"/>
              <a:t>You have strong performance in teaching</a:t>
            </a:r>
          </a:p>
          <a:p>
            <a:pPr marL="0" indent="0">
              <a:buNone/>
            </a:pPr>
            <a:r>
              <a:rPr lang="en-US" sz="2400" dirty="0"/>
              <a:t>You can relate most of what you do to teaching</a:t>
            </a:r>
          </a:p>
          <a:p>
            <a:pPr marL="0" indent="0">
              <a:buNone/>
            </a:pPr>
            <a:r>
              <a:rPr lang="en-US" sz="2400" dirty="0"/>
              <a:t>You have been consistent in analyzing student evaluations, securing peer evaluation of teaching, and collecting student learning outcomes data.</a:t>
            </a:r>
          </a:p>
          <a:p>
            <a:pPr marL="0" indent="0">
              <a:buNone/>
            </a:pPr>
            <a:r>
              <a:rPr lang="en-US" sz="2400" dirty="0"/>
              <a:t>You have peer-reviewed dissemination that can be related to teaching</a:t>
            </a:r>
          </a:p>
        </p:txBody>
      </p:sp>
      <p:sp>
        <p:nvSpPr>
          <p:cNvPr id="5" name="TextBox 4">
            <a:extLst>
              <a:ext uri="{FF2B5EF4-FFF2-40B4-BE49-F238E27FC236}">
                <a16:creationId xmlns:a16="http://schemas.microsoft.com/office/drawing/2014/main" id="{0F4F0466-B210-6147-A177-52E015E32068}"/>
              </a:ext>
            </a:extLst>
          </p:cNvPr>
          <p:cNvSpPr txBox="1"/>
          <p:nvPr/>
        </p:nvSpPr>
        <p:spPr>
          <a:xfrm>
            <a:off x="4119281" y="5637870"/>
            <a:ext cx="4771887" cy="646331"/>
          </a:xfrm>
          <a:prstGeom prst="rect">
            <a:avLst/>
          </a:prstGeom>
          <a:noFill/>
        </p:spPr>
        <p:txBody>
          <a:bodyPr wrap="square" rtlCol="0">
            <a:spAutoFit/>
          </a:bodyPr>
          <a:lstStyle/>
          <a:p>
            <a:r>
              <a:rPr lang="en-US" dirty="0"/>
              <a:t>You must be satisfactory in service but that can be routine university citizenship</a:t>
            </a:r>
          </a:p>
        </p:txBody>
      </p:sp>
    </p:spTree>
    <p:extLst>
      <p:ext uri="{BB962C8B-B14F-4D97-AF65-F5344CB8AC3E}">
        <p14:creationId xmlns:p14="http://schemas.microsoft.com/office/powerpoint/2010/main" val="587067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E76A-74D1-1447-8032-09659E15897E}"/>
              </a:ext>
            </a:extLst>
          </p:cNvPr>
          <p:cNvSpPr>
            <a:spLocks noGrp="1"/>
          </p:cNvSpPr>
          <p:nvPr>
            <p:ph type="ctrTitle"/>
          </p:nvPr>
        </p:nvSpPr>
        <p:spPr>
          <a:xfrm>
            <a:off x="518825" y="573799"/>
            <a:ext cx="8015594" cy="1077202"/>
          </a:xfrm>
        </p:spPr>
        <p:txBody>
          <a:bodyPr>
            <a:normAutofit/>
          </a:bodyPr>
          <a:lstStyle/>
          <a:p>
            <a:r>
              <a:rPr lang="en-US" dirty="0"/>
              <a:t>Choose a service case if </a:t>
            </a:r>
            <a:br>
              <a:rPr lang="en-US" dirty="0"/>
            </a:br>
            <a:r>
              <a:rPr lang="en-US" i="1" dirty="0"/>
              <a:t>and only if</a:t>
            </a:r>
            <a:endParaRPr lang="en-US" dirty="0"/>
          </a:p>
        </p:txBody>
      </p:sp>
      <p:sp>
        <p:nvSpPr>
          <p:cNvPr id="3" name="Text Placeholder 2">
            <a:extLst>
              <a:ext uri="{FF2B5EF4-FFF2-40B4-BE49-F238E27FC236}">
                <a16:creationId xmlns:a16="http://schemas.microsoft.com/office/drawing/2014/main" id="{126644D1-1AA0-9A45-8B0E-2BA29AF0516B}"/>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6A28A299-0A2D-7C41-996C-D976C8312AA0}"/>
              </a:ext>
            </a:extLst>
          </p:cNvPr>
          <p:cNvSpPr>
            <a:spLocks noGrp="1"/>
          </p:cNvSpPr>
          <p:nvPr>
            <p:ph idx="1"/>
          </p:nvPr>
        </p:nvSpPr>
        <p:spPr/>
        <p:txBody>
          <a:bodyPr/>
          <a:lstStyle/>
          <a:p>
            <a:pPr marL="0" indent="0">
              <a:buNone/>
            </a:pPr>
            <a:r>
              <a:rPr lang="en-US" sz="2000" dirty="0"/>
              <a:t>Your chair and dean understand what you mean by ‘service.’</a:t>
            </a:r>
          </a:p>
          <a:p>
            <a:pPr marL="0" indent="0">
              <a:buNone/>
            </a:pPr>
            <a:r>
              <a:rPr lang="en-US" sz="2000" dirty="0"/>
              <a:t>Service work must be related to the use of professional skill.</a:t>
            </a:r>
          </a:p>
          <a:p>
            <a:pPr marL="457200" lvl="1" indent="0">
              <a:buNone/>
            </a:pPr>
            <a:r>
              <a:rPr lang="en-US" sz="1800" dirty="0"/>
              <a:t>’Service’ is not just administrative work.  Running an academic program is not service as currently defined.</a:t>
            </a:r>
          </a:p>
          <a:p>
            <a:pPr marL="0" indent="0">
              <a:buNone/>
            </a:pPr>
            <a:r>
              <a:rPr lang="en-US" sz="2000" dirty="0"/>
              <a:t>You have peer-reviewed dissemination that can be categorized as ‘service’ </a:t>
            </a:r>
          </a:p>
          <a:p>
            <a:endParaRPr lang="en-US" dirty="0"/>
          </a:p>
          <a:p>
            <a:pPr marL="0" indent="0">
              <a:buNone/>
            </a:pPr>
            <a:r>
              <a:rPr lang="en-US" dirty="0"/>
              <a:t>You must be satisfactory in teaching--at least 2 peer reviews of teaching, student evals.</a:t>
            </a:r>
          </a:p>
        </p:txBody>
      </p:sp>
    </p:spTree>
    <p:extLst>
      <p:ext uri="{BB962C8B-B14F-4D97-AF65-F5344CB8AC3E}">
        <p14:creationId xmlns:p14="http://schemas.microsoft.com/office/powerpoint/2010/main" val="3991183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D5BE-400D-FB47-A15E-045D17E12F1B}"/>
              </a:ext>
            </a:extLst>
          </p:cNvPr>
          <p:cNvSpPr>
            <a:spLocks noGrp="1"/>
          </p:cNvSpPr>
          <p:nvPr>
            <p:ph type="ctrTitle"/>
          </p:nvPr>
        </p:nvSpPr>
        <p:spPr>
          <a:xfrm>
            <a:off x="518825" y="573799"/>
            <a:ext cx="8015594" cy="1077202"/>
          </a:xfrm>
        </p:spPr>
        <p:txBody>
          <a:bodyPr>
            <a:normAutofit/>
          </a:bodyPr>
          <a:lstStyle/>
          <a:p>
            <a:r>
              <a:rPr lang="en-US" dirty="0"/>
              <a:t>Choose a balanced-binned case if</a:t>
            </a:r>
            <a:br>
              <a:rPr lang="en-US" dirty="0"/>
            </a:br>
            <a:r>
              <a:rPr lang="en-US" i="1" dirty="0"/>
              <a:t>and only if</a:t>
            </a:r>
            <a:endParaRPr lang="en-US" dirty="0"/>
          </a:p>
        </p:txBody>
      </p:sp>
      <p:sp>
        <p:nvSpPr>
          <p:cNvPr id="3" name="Text Placeholder 2">
            <a:extLst>
              <a:ext uri="{FF2B5EF4-FFF2-40B4-BE49-F238E27FC236}">
                <a16:creationId xmlns:a16="http://schemas.microsoft.com/office/drawing/2014/main" id="{500049C5-C01A-0841-AD89-F8E4B1761ABB}"/>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E1690A22-F201-D545-95B3-091E690EFC63}"/>
              </a:ext>
            </a:extLst>
          </p:cNvPr>
          <p:cNvSpPr>
            <a:spLocks noGrp="1"/>
          </p:cNvSpPr>
          <p:nvPr>
            <p:ph idx="1"/>
          </p:nvPr>
        </p:nvSpPr>
        <p:spPr/>
        <p:txBody>
          <a:bodyPr>
            <a:normAutofit/>
          </a:bodyPr>
          <a:lstStyle/>
          <a:p>
            <a:pPr marL="0" indent="0">
              <a:buNone/>
            </a:pPr>
            <a:r>
              <a:rPr lang="en-US" sz="2400" dirty="0"/>
              <a:t>You have some peer-reviewed dissemination that can be characterized as teaching, AND, some that can be characterized as service.</a:t>
            </a:r>
          </a:p>
          <a:p>
            <a:pPr marL="0" indent="0">
              <a:buNone/>
            </a:pPr>
            <a:r>
              <a:rPr lang="en-US" sz="2400" dirty="0"/>
              <a:t>You feel that your responsibilities and accomplishments are relatively evenly distributed between service and teaching.</a:t>
            </a:r>
          </a:p>
          <a:p>
            <a:pPr marL="0" indent="0">
              <a:buNone/>
            </a:pPr>
            <a:r>
              <a:rPr lang="en-US" sz="2400" dirty="0"/>
              <a:t>Your chair and dean agree about what counts as ‘service.’</a:t>
            </a:r>
          </a:p>
        </p:txBody>
      </p:sp>
    </p:spTree>
    <p:extLst>
      <p:ext uri="{BB962C8B-B14F-4D97-AF65-F5344CB8AC3E}">
        <p14:creationId xmlns:p14="http://schemas.microsoft.com/office/powerpoint/2010/main" val="1256416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D5BE-400D-FB47-A15E-045D17E12F1B}"/>
              </a:ext>
            </a:extLst>
          </p:cNvPr>
          <p:cNvSpPr>
            <a:spLocks noGrp="1"/>
          </p:cNvSpPr>
          <p:nvPr>
            <p:ph type="ctrTitle"/>
          </p:nvPr>
        </p:nvSpPr>
        <p:spPr>
          <a:xfrm>
            <a:off x="518825" y="573799"/>
            <a:ext cx="8015594" cy="1077202"/>
          </a:xfrm>
        </p:spPr>
        <p:txBody>
          <a:bodyPr>
            <a:normAutofit/>
          </a:bodyPr>
          <a:lstStyle/>
          <a:p>
            <a:r>
              <a:rPr lang="en-US" dirty="0"/>
              <a:t>Choose a balanced-integrative (DEI or Thematic) if </a:t>
            </a:r>
            <a:r>
              <a:rPr lang="en-US" i="1" dirty="0">
                <a:ea typeface="+mn-lt"/>
                <a:cs typeface="+mn-lt"/>
              </a:rPr>
              <a:t>and only if</a:t>
            </a:r>
            <a:endParaRPr lang="en-US" i="1" dirty="0" err="1">
              <a:ea typeface="+mn-lt"/>
              <a:cs typeface="+mn-lt"/>
            </a:endParaRPr>
          </a:p>
        </p:txBody>
      </p:sp>
      <p:sp>
        <p:nvSpPr>
          <p:cNvPr id="3" name="Text Placeholder 2">
            <a:extLst>
              <a:ext uri="{FF2B5EF4-FFF2-40B4-BE49-F238E27FC236}">
                <a16:creationId xmlns:a16="http://schemas.microsoft.com/office/drawing/2014/main" id="{500049C5-C01A-0841-AD89-F8E4B1761ABB}"/>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E1690A22-F201-D545-95B3-091E690EFC63}"/>
              </a:ext>
            </a:extLst>
          </p:cNvPr>
          <p:cNvSpPr>
            <a:spLocks noGrp="1"/>
          </p:cNvSpPr>
          <p:nvPr>
            <p:ph idx="1"/>
          </p:nvPr>
        </p:nvSpPr>
        <p:spPr/>
        <p:txBody>
          <a:bodyPr vert="horz" lIns="91440" tIns="45720" rIns="91440" bIns="45720" rtlCol="0" anchor="t">
            <a:normAutofit/>
          </a:bodyPr>
          <a:lstStyle/>
          <a:p>
            <a:pPr marL="0" indent="0">
              <a:buNone/>
            </a:pPr>
            <a:r>
              <a:rPr lang="en-US" sz="2400" dirty="0"/>
              <a:t>You have dissemination (does not need to be labelled)</a:t>
            </a:r>
          </a:p>
          <a:p>
            <a:pPr marL="0" indent="0">
              <a:buNone/>
            </a:pPr>
            <a:r>
              <a:rPr lang="en-US" sz="2400" dirty="0"/>
              <a:t>You have an integrating theme</a:t>
            </a:r>
          </a:p>
          <a:p>
            <a:pPr marL="0" indent="0">
              <a:buNone/>
            </a:pPr>
            <a:r>
              <a:rPr lang="en-US" sz="2400" dirty="0"/>
              <a:t>You can point to direct impact</a:t>
            </a:r>
          </a:p>
        </p:txBody>
      </p:sp>
    </p:spTree>
    <p:extLst>
      <p:ext uri="{BB962C8B-B14F-4D97-AF65-F5344CB8AC3E}">
        <p14:creationId xmlns:p14="http://schemas.microsoft.com/office/powerpoint/2010/main" val="3704520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83BDEA-7BA5-5047-87F6-839A58EEAD49}"/>
              </a:ext>
            </a:extLst>
          </p:cNvPr>
          <p:cNvSpPr>
            <a:spLocks noGrp="1"/>
          </p:cNvSpPr>
          <p:nvPr>
            <p:ph type="title"/>
          </p:nvPr>
        </p:nvSpPr>
        <p:spPr/>
        <p:txBody>
          <a:bodyPr/>
          <a:lstStyle/>
          <a:p>
            <a:r>
              <a:rPr lang="en-US" dirty="0"/>
              <a:t>Overview of process</a:t>
            </a:r>
          </a:p>
        </p:txBody>
      </p:sp>
    </p:spTree>
    <p:extLst>
      <p:ext uri="{BB962C8B-B14F-4D97-AF65-F5344CB8AC3E}">
        <p14:creationId xmlns:p14="http://schemas.microsoft.com/office/powerpoint/2010/main" val="408652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90" y="498649"/>
            <a:ext cx="7979228" cy="1156392"/>
          </a:xfrm>
        </p:spPr>
        <p:txBody>
          <a:bodyPr>
            <a:normAutofit fontScale="90000"/>
          </a:bodyPr>
          <a:lstStyle/>
          <a:p>
            <a:r>
              <a:rPr lang="en-US" dirty="0">
                <a:latin typeface="BentonSans Regular" panose="02000504020000020004" pitchFamily="2" charset="0"/>
              </a:rPr>
              <a:t>Case distribution </a:t>
            </a:r>
            <a:br>
              <a:rPr lang="en-US" dirty="0">
                <a:latin typeface="BentonSans Regular" panose="02000504020000020004" pitchFamily="2" charset="0"/>
              </a:rPr>
            </a:br>
            <a:r>
              <a:rPr lang="en-US" i="1" dirty="0">
                <a:latin typeface="BentonSans Regular" panose="02000504020000020004" pitchFamily="2" charset="0"/>
              </a:rPr>
              <a:t>what </a:t>
            </a:r>
            <a:r>
              <a:rPr lang="en-US" i="1" dirty="0">
                <a:solidFill>
                  <a:schemeClr val="accent1"/>
                </a:solidFill>
                <a:latin typeface="BentonSans Regular" panose="02000504020000020004" pitchFamily="2" charset="0"/>
              </a:rPr>
              <a:t>campus </a:t>
            </a:r>
            <a:r>
              <a:rPr lang="en-US" i="1" dirty="0">
                <a:latin typeface="BentonSans Regular" panose="02000504020000020004" pitchFamily="2" charset="0"/>
              </a:rPr>
              <a:t>reviewers are used to seeing</a:t>
            </a:r>
            <a:endParaRPr lang="en-US" dirty="0">
              <a:latin typeface="BentonSans Regular" panose="02000504020000020004" pitchFamily="2" charset="0"/>
            </a:endParaRPr>
          </a:p>
        </p:txBody>
      </p:sp>
      <p:sp>
        <p:nvSpPr>
          <p:cNvPr id="4" name="Content Placeholder 3"/>
          <p:cNvSpPr>
            <a:spLocks noGrp="1"/>
          </p:cNvSpPr>
          <p:nvPr>
            <p:ph idx="1"/>
          </p:nvPr>
        </p:nvSpPr>
        <p:spPr>
          <a:xfrm>
            <a:off x="555190" y="1758776"/>
            <a:ext cx="8096268" cy="4600575"/>
          </a:xfrm>
        </p:spPr>
        <p:txBody>
          <a:bodyPr/>
          <a:lstStyle/>
          <a:p>
            <a:pPr marL="0" indent="0">
              <a:spcAft>
                <a:spcPts val="0"/>
              </a:spcAft>
              <a:buNone/>
            </a:pPr>
            <a:r>
              <a:rPr lang="en-US" b="1" dirty="0">
                <a:latin typeface="BentonSans Regular" panose="02000504020000020004" pitchFamily="2" charset="0"/>
              </a:rPr>
              <a:t>All faculty 2022 – 2023 cycle:</a:t>
            </a:r>
            <a:endParaRPr lang="en-US" dirty="0">
              <a:latin typeface="BentonSans Regular" panose="02000504020000020004" pitchFamily="2" charset="0"/>
            </a:endParaRPr>
          </a:p>
          <a:p>
            <a:pPr marL="0" indent="0">
              <a:spcAft>
                <a:spcPts val="0"/>
              </a:spcAft>
              <a:buNone/>
            </a:pPr>
            <a:r>
              <a:rPr lang="en-US" b="1" dirty="0">
                <a:solidFill>
                  <a:srgbClr val="770D29"/>
                </a:solidFill>
                <a:latin typeface="BentonSans Regular" panose="02000504020000020004" pitchFamily="2" charset="0"/>
              </a:rPr>
              <a:t>Tenure track:  6 teaching cases (2 to associate, 4 to full, none IUSM) </a:t>
            </a:r>
          </a:p>
          <a:p>
            <a:pPr marL="0" indent="0">
              <a:spcAft>
                <a:spcPts val="0"/>
              </a:spcAft>
              <a:buNone/>
            </a:pPr>
            <a:r>
              <a:rPr lang="en-US" dirty="0">
                <a:latin typeface="BentonSans Regular" panose="02000504020000020004" pitchFamily="2" charset="0"/>
              </a:rPr>
              <a:t>9 balanced cases (5 to associate, 4 to full, none IUSM)</a:t>
            </a:r>
          </a:p>
          <a:p>
            <a:pPr marL="0" indent="0">
              <a:spcAft>
                <a:spcPts val="0"/>
              </a:spcAft>
              <a:buNone/>
            </a:pPr>
            <a:endParaRPr lang="en-US" dirty="0">
              <a:latin typeface="BentonSans Regular" panose="02000504020000020004" pitchFamily="2" charset="0"/>
            </a:endParaRPr>
          </a:p>
          <a:p>
            <a:pPr marL="0" indent="0">
              <a:spcAft>
                <a:spcPts val="0"/>
              </a:spcAft>
              <a:buNone/>
            </a:pPr>
            <a:r>
              <a:rPr lang="en-US" b="1" dirty="0">
                <a:latin typeface="BentonSans Regular" panose="02000504020000020004" pitchFamily="2" charset="0"/>
              </a:rPr>
              <a:t>All faculty 2023 – 2024 cycle (so far):</a:t>
            </a:r>
            <a:endParaRPr lang="en-US" dirty="0">
              <a:latin typeface="BentonSans Regular" panose="02000504020000020004" pitchFamily="2" charset="0"/>
            </a:endParaRPr>
          </a:p>
          <a:p>
            <a:pPr marL="0" indent="0">
              <a:spcAft>
                <a:spcPts val="0"/>
              </a:spcAft>
              <a:buNone/>
            </a:pPr>
            <a:r>
              <a:rPr lang="en-US" b="1" dirty="0">
                <a:solidFill>
                  <a:srgbClr val="770D29"/>
                </a:solidFill>
                <a:latin typeface="BentonSans Regular" panose="02000504020000020004" pitchFamily="2" charset="0"/>
              </a:rPr>
              <a:t>Tenure track:  1 teaching cases (1 to associate from IUSM) </a:t>
            </a:r>
          </a:p>
          <a:p>
            <a:pPr marL="0" indent="0">
              <a:spcAft>
                <a:spcPts val="0"/>
              </a:spcAft>
              <a:buNone/>
            </a:pPr>
            <a:r>
              <a:rPr lang="en-US" dirty="0">
                <a:latin typeface="BentonSans Regular" panose="02000504020000020004" pitchFamily="2" charset="0"/>
              </a:rPr>
              <a:t>6 balanced cases (3 to associate, 3 to full, none IUSM)</a:t>
            </a:r>
          </a:p>
          <a:p>
            <a:pPr marL="0" indent="0">
              <a:spcAft>
                <a:spcPts val="0"/>
              </a:spcAft>
              <a:buNone/>
            </a:pPr>
            <a:endParaRPr lang="en-US" dirty="0">
              <a:latin typeface="BentonSans Regular" panose="02000504020000020004" pitchFamily="2" charset="0"/>
            </a:endParaRPr>
          </a:p>
          <a:p>
            <a:pPr marL="0" indent="0">
              <a:spcAft>
                <a:spcPts val="0"/>
              </a:spcAft>
              <a:buNone/>
            </a:pPr>
            <a:endParaRPr lang="en-US" dirty="0">
              <a:latin typeface="BentonSans Regular" panose="02000504020000020004" pitchFamily="2" charset="0"/>
            </a:endParaRPr>
          </a:p>
        </p:txBody>
      </p:sp>
      <p:sp>
        <p:nvSpPr>
          <p:cNvPr id="3" name="TextBox 2">
            <a:extLst>
              <a:ext uri="{FF2B5EF4-FFF2-40B4-BE49-F238E27FC236}">
                <a16:creationId xmlns:a16="http://schemas.microsoft.com/office/drawing/2014/main" id="{8B9EF1DB-44EA-114C-B3D2-4756344A97E2}"/>
              </a:ext>
            </a:extLst>
          </p:cNvPr>
          <p:cNvSpPr txBox="1"/>
          <p:nvPr/>
        </p:nvSpPr>
        <p:spPr>
          <a:xfrm>
            <a:off x="5288692" y="4316625"/>
            <a:ext cx="3245726"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Since total cases are between 150 and 190, </a:t>
            </a:r>
            <a:r>
              <a:rPr lang="en-US" i="1" dirty="0"/>
              <a:t>teaching </a:t>
            </a:r>
            <a:r>
              <a:rPr lang="en-US" dirty="0"/>
              <a:t>cases are about 10% or less of the total.</a:t>
            </a:r>
          </a:p>
        </p:txBody>
      </p:sp>
    </p:spTree>
    <p:extLst>
      <p:ext uri="{BB962C8B-B14F-4D97-AF65-F5344CB8AC3E}">
        <p14:creationId xmlns:p14="http://schemas.microsoft.com/office/powerpoint/2010/main" val="1562496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D610-0E39-F14A-B47A-6938AC901E01}"/>
              </a:ext>
            </a:extLst>
          </p:cNvPr>
          <p:cNvSpPr>
            <a:spLocks noGrp="1"/>
          </p:cNvSpPr>
          <p:nvPr>
            <p:ph type="ctrTitle"/>
          </p:nvPr>
        </p:nvSpPr>
        <p:spPr/>
        <p:txBody>
          <a:bodyPr/>
          <a:lstStyle/>
          <a:p>
            <a:r>
              <a:rPr lang="en-US" dirty="0"/>
              <a:t>Promotion timing</a:t>
            </a:r>
          </a:p>
        </p:txBody>
      </p:sp>
      <p:sp>
        <p:nvSpPr>
          <p:cNvPr id="3" name="Text Placeholder 2">
            <a:extLst>
              <a:ext uri="{FF2B5EF4-FFF2-40B4-BE49-F238E27FC236}">
                <a16:creationId xmlns:a16="http://schemas.microsoft.com/office/drawing/2014/main" id="{5AD3167E-129F-2544-9E89-6735706E90C5}"/>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BA07F050-54DE-5C41-A79C-BC5CFAB5B57D}"/>
              </a:ext>
            </a:extLst>
          </p:cNvPr>
          <p:cNvSpPr>
            <a:spLocks noGrp="1"/>
          </p:cNvSpPr>
          <p:nvPr>
            <p:ph idx="1"/>
          </p:nvPr>
        </p:nvSpPr>
        <p:spPr/>
        <p:txBody>
          <a:bodyPr>
            <a:normAutofit/>
          </a:bodyPr>
          <a:lstStyle/>
          <a:p>
            <a:pPr marL="457200" indent="-457200">
              <a:buFont typeface="Arial" panose="020B0604020202020204" pitchFamily="34" charset="0"/>
              <a:buChar char="•"/>
            </a:pPr>
            <a:r>
              <a:rPr lang="en-US" sz="2400" dirty="0"/>
              <a:t>Five years in rank:  extremely general and unofficial rule of thumb</a:t>
            </a:r>
          </a:p>
          <a:p>
            <a:pPr marL="457200" indent="-457200">
              <a:buFont typeface="Arial" panose="020B0604020202020204" pitchFamily="34" charset="0"/>
              <a:buChar char="•"/>
            </a:pPr>
            <a:r>
              <a:rPr lang="en-US" sz="2400" dirty="0"/>
              <a:t>In some schools, promotion = long term appointment; in others, there is a separate process; in others, there is no long term appointment even if promoted.  </a:t>
            </a:r>
          </a:p>
          <a:p>
            <a:pPr marL="457200" indent="-457200">
              <a:buFont typeface="Arial" panose="020B0604020202020204" pitchFamily="34" charset="0"/>
              <a:buChar char="•"/>
            </a:pPr>
            <a:r>
              <a:rPr lang="en-US" sz="2400" dirty="0"/>
              <a:t>YOU need to let your chair know </a:t>
            </a:r>
            <a:r>
              <a:rPr lang="en-US" sz="2400" i="1" dirty="0"/>
              <a:t>in the fall before you intend to apply.  </a:t>
            </a:r>
            <a:endParaRPr lang="en-US" sz="2400" dirty="0"/>
          </a:p>
        </p:txBody>
      </p:sp>
    </p:spTree>
    <p:extLst>
      <p:ext uri="{BB962C8B-B14F-4D97-AF65-F5344CB8AC3E}">
        <p14:creationId xmlns:p14="http://schemas.microsoft.com/office/powerpoint/2010/main" val="2155629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6F6B-B0BC-1F44-A3BC-6803189238D1}"/>
              </a:ext>
            </a:extLst>
          </p:cNvPr>
          <p:cNvSpPr>
            <a:spLocks noGrp="1"/>
          </p:cNvSpPr>
          <p:nvPr>
            <p:ph type="ctrTitle"/>
          </p:nvPr>
        </p:nvSpPr>
        <p:spPr/>
        <p:txBody>
          <a:bodyPr/>
          <a:lstStyle/>
          <a:p>
            <a:r>
              <a:rPr lang="en-US" dirty="0"/>
              <a:t>Dossier preparation</a:t>
            </a:r>
          </a:p>
        </p:txBody>
      </p:sp>
      <p:sp>
        <p:nvSpPr>
          <p:cNvPr id="3" name="Text Placeholder 2">
            <a:extLst>
              <a:ext uri="{FF2B5EF4-FFF2-40B4-BE49-F238E27FC236}">
                <a16:creationId xmlns:a16="http://schemas.microsoft.com/office/drawing/2014/main" id="{94880E75-21D0-6F42-9886-FE75B5D87D4C}"/>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B5ACDC8B-2985-CD4C-B6FB-B538FB83B0DF}"/>
              </a:ext>
            </a:extLst>
          </p:cNvPr>
          <p:cNvSpPr>
            <a:spLocks noGrp="1"/>
          </p:cNvSpPr>
          <p:nvPr>
            <p:ph idx="1"/>
          </p:nvPr>
        </p:nvSpPr>
        <p:spPr/>
        <p:txBody>
          <a:bodyPr/>
          <a:lstStyle/>
          <a:p>
            <a:pPr>
              <a:buFont typeface="Arial" panose="020B0604020202020204" pitchFamily="34" charset="0"/>
              <a:buChar char="•"/>
            </a:pPr>
            <a:r>
              <a:rPr lang="en-US" sz="2400" dirty="0"/>
              <a:t>You need to collect information, organize your material, and compose your candidate statement </a:t>
            </a:r>
            <a:r>
              <a:rPr lang="en-US" sz="2400" b="1" dirty="0"/>
              <a:t>before </a:t>
            </a:r>
            <a:r>
              <a:rPr lang="en-US" sz="2400" dirty="0"/>
              <a:t>you have access to e-dossier.</a:t>
            </a:r>
          </a:p>
          <a:p>
            <a:pPr>
              <a:buFont typeface="Arial" panose="020B0604020202020204" pitchFamily="34" charset="0"/>
              <a:buChar char="•"/>
            </a:pPr>
            <a:r>
              <a:rPr lang="en-US" sz="2400" dirty="0"/>
              <a:t>Attend workshops, identify someone to help you edit, make drafts.</a:t>
            </a:r>
          </a:p>
          <a:p>
            <a:pPr>
              <a:buFont typeface="Arial" panose="020B0604020202020204" pitchFamily="34" charset="0"/>
              <a:buChar char="•"/>
            </a:pPr>
            <a:r>
              <a:rPr lang="en-US" sz="2400" dirty="0"/>
              <a:t>Consider providing names of external reviewers to your chair.  </a:t>
            </a:r>
          </a:p>
          <a:p>
            <a:pPr marL="0" indent="0">
              <a:buNone/>
            </a:pPr>
            <a:endParaRPr lang="en-US" dirty="0"/>
          </a:p>
        </p:txBody>
      </p:sp>
    </p:spTree>
    <p:extLst>
      <p:ext uri="{BB962C8B-B14F-4D97-AF65-F5344CB8AC3E}">
        <p14:creationId xmlns:p14="http://schemas.microsoft.com/office/powerpoint/2010/main" val="3033650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E3060-51E3-7242-9024-E9E4B2FCB462}"/>
              </a:ext>
            </a:extLst>
          </p:cNvPr>
          <p:cNvSpPr>
            <a:spLocks noGrp="1"/>
          </p:cNvSpPr>
          <p:nvPr>
            <p:ph type="ctrTitle"/>
          </p:nvPr>
        </p:nvSpPr>
        <p:spPr/>
        <p:txBody>
          <a:bodyPr/>
          <a:lstStyle/>
          <a:p>
            <a:r>
              <a:rPr lang="en-US" dirty="0"/>
              <a:t>External reviewers</a:t>
            </a:r>
          </a:p>
        </p:txBody>
      </p:sp>
      <p:sp>
        <p:nvSpPr>
          <p:cNvPr id="3" name="Text Placeholder 2">
            <a:extLst>
              <a:ext uri="{FF2B5EF4-FFF2-40B4-BE49-F238E27FC236}">
                <a16:creationId xmlns:a16="http://schemas.microsoft.com/office/drawing/2014/main" id="{7196390C-346E-0C4D-B9BF-99B847193175}"/>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1B3CC529-BFAD-C745-9E6D-44D75648D6F0}"/>
              </a:ext>
            </a:extLst>
          </p:cNvPr>
          <p:cNvSpPr>
            <a:spLocks noGrp="1"/>
          </p:cNvSpPr>
          <p:nvPr>
            <p:ph idx="1"/>
          </p:nvPr>
        </p:nvSpPr>
        <p:spPr/>
        <p:txBody>
          <a:bodyPr/>
          <a:lstStyle/>
          <a:p>
            <a:pPr marL="0" indent="0">
              <a:buNone/>
            </a:pPr>
            <a:r>
              <a:rPr lang="en-US" sz="2400" dirty="0"/>
              <a:t>Responsibility of the chair, not you</a:t>
            </a:r>
          </a:p>
          <a:p>
            <a:pPr marL="0" indent="0">
              <a:buNone/>
            </a:pPr>
            <a:r>
              <a:rPr lang="en-US" sz="2400" dirty="0"/>
              <a:t>You must identify collaborators (co-PIs, co-authors) for the last five years—they cannot be external reviewers.</a:t>
            </a:r>
          </a:p>
          <a:p>
            <a:pPr marL="0" indent="0">
              <a:buNone/>
            </a:pPr>
            <a:r>
              <a:rPr lang="en-US" sz="2400" dirty="0"/>
              <a:t>Almost all external reviewers MUST be academics</a:t>
            </a:r>
            <a:endParaRPr lang="en-US" dirty="0"/>
          </a:p>
        </p:txBody>
      </p:sp>
    </p:spTree>
    <p:extLst>
      <p:ext uri="{BB962C8B-B14F-4D97-AF65-F5344CB8AC3E}">
        <p14:creationId xmlns:p14="http://schemas.microsoft.com/office/powerpoint/2010/main" val="2609365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CD88-7265-6E49-9D1E-63735A9216FF}"/>
              </a:ext>
            </a:extLst>
          </p:cNvPr>
          <p:cNvSpPr>
            <a:spLocks noGrp="1"/>
          </p:cNvSpPr>
          <p:nvPr>
            <p:ph type="ctrTitle"/>
          </p:nvPr>
        </p:nvSpPr>
        <p:spPr/>
        <p:txBody>
          <a:bodyPr>
            <a:normAutofit fontScale="90000"/>
          </a:bodyPr>
          <a:lstStyle/>
          <a:p>
            <a:r>
              <a:rPr lang="en-US" dirty="0"/>
              <a:t>What about clients?  Community partners?</a:t>
            </a:r>
          </a:p>
        </p:txBody>
      </p:sp>
      <p:sp>
        <p:nvSpPr>
          <p:cNvPr id="3" name="Text Placeholder 2">
            <a:extLst>
              <a:ext uri="{FF2B5EF4-FFF2-40B4-BE49-F238E27FC236}">
                <a16:creationId xmlns:a16="http://schemas.microsoft.com/office/drawing/2014/main" id="{50BDC170-0D82-064C-BB9E-F6E8C3560D6A}"/>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278EB49E-AC25-464F-AEEC-EDCF3F92A5AA}"/>
              </a:ext>
            </a:extLst>
          </p:cNvPr>
          <p:cNvSpPr>
            <a:spLocks noGrp="1"/>
          </p:cNvSpPr>
          <p:nvPr>
            <p:ph idx="1"/>
          </p:nvPr>
        </p:nvSpPr>
        <p:spPr/>
        <p:txBody>
          <a:bodyPr/>
          <a:lstStyle/>
          <a:p>
            <a:pPr marL="0" indent="0">
              <a:buNone/>
            </a:pPr>
            <a:r>
              <a:rPr lang="en-US" dirty="0"/>
              <a:t>It is appropriate and useful for you to include assessment and/or support from non-academics for whom, or with whom, you work.</a:t>
            </a:r>
          </a:p>
          <a:p>
            <a:pPr marL="0" indent="0">
              <a:buNone/>
            </a:pPr>
            <a:r>
              <a:rPr lang="en-US" i="1" dirty="0"/>
              <a:t>If </a:t>
            </a:r>
            <a:r>
              <a:rPr lang="en-US" b="1" i="1" dirty="0"/>
              <a:t>you </a:t>
            </a:r>
            <a:r>
              <a:rPr lang="en-US" i="1" dirty="0"/>
              <a:t>solicit the information, it goes into your dossier, just as you wish it.  These will be </a:t>
            </a:r>
            <a:r>
              <a:rPr lang="en-US" b="1" i="1" dirty="0">
                <a:solidFill>
                  <a:schemeClr val="accent3">
                    <a:lumMod val="50000"/>
                  </a:schemeClr>
                </a:solidFill>
              </a:rPr>
              <a:t>supportive </a:t>
            </a:r>
            <a:r>
              <a:rPr lang="en-US" i="1" dirty="0"/>
              <a:t>letters or materials—you will include only what supports your case.  </a:t>
            </a:r>
          </a:p>
          <a:p>
            <a:pPr marL="0" indent="0" algn="r">
              <a:spcAft>
                <a:spcPts val="0"/>
              </a:spcAft>
              <a:buNone/>
            </a:pPr>
            <a:r>
              <a:rPr lang="en-US" i="1" dirty="0"/>
              <a:t>Letters that simply say “thank you you were great” </a:t>
            </a:r>
          </a:p>
          <a:p>
            <a:pPr marL="0" indent="0" algn="r">
              <a:spcAft>
                <a:spcPts val="0"/>
              </a:spcAft>
              <a:buNone/>
            </a:pPr>
            <a:r>
              <a:rPr lang="en-US" i="1" dirty="0"/>
              <a:t>are not very important.</a:t>
            </a:r>
          </a:p>
          <a:p>
            <a:pPr marL="0" indent="0">
              <a:buNone/>
            </a:pPr>
            <a:endParaRPr lang="en-US" i="1" dirty="0"/>
          </a:p>
          <a:p>
            <a:pPr marL="0" indent="0">
              <a:buNone/>
            </a:pPr>
            <a:r>
              <a:rPr lang="en-US" i="1" dirty="0"/>
              <a:t>You may request that your </a:t>
            </a:r>
            <a:r>
              <a:rPr lang="en-US" b="1" i="1" dirty="0"/>
              <a:t>chair </a:t>
            </a:r>
            <a:r>
              <a:rPr lang="en-US" i="1" dirty="0"/>
              <a:t>solicit </a:t>
            </a:r>
            <a:r>
              <a:rPr lang="en-US" b="1" i="1" dirty="0">
                <a:solidFill>
                  <a:srgbClr val="C00000"/>
                </a:solidFill>
              </a:rPr>
              <a:t>assessments</a:t>
            </a:r>
            <a:r>
              <a:rPr lang="en-US" i="1" dirty="0"/>
              <a:t>.  The request goes from them to the outside people and back without your intervention.  This makes this more credible to reviewers.  </a:t>
            </a:r>
          </a:p>
        </p:txBody>
      </p:sp>
    </p:spTree>
    <p:extLst>
      <p:ext uri="{BB962C8B-B14F-4D97-AF65-F5344CB8AC3E}">
        <p14:creationId xmlns:p14="http://schemas.microsoft.com/office/powerpoint/2010/main" val="2666846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6DF2-7A13-9A4C-9765-ECA3FC452F7C}"/>
              </a:ext>
            </a:extLst>
          </p:cNvPr>
          <p:cNvSpPr>
            <a:spLocks noGrp="1"/>
          </p:cNvSpPr>
          <p:nvPr>
            <p:ph type="ctrTitle"/>
          </p:nvPr>
        </p:nvSpPr>
        <p:spPr/>
        <p:txBody>
          <a:bodyPr/>
          <a:lstStyle/>
          <a:p>
            <a:r>
              <a:rPr lang="en-US" dirty="0"/>
              <a:t>Materials for external reviewers</a:t>
            </a:r>
          </a:p>
        </p:txBody>
      </p:sp>
      <p:sp>
        <p:nvSpPr>
          <p:cNvPr id="3" name="Text Placeholder 2">
            <a:extLst>
              <a:ext uri="{FF2B5EF4-FFF2-40B4-BE49-F238E27FC236}">
                <a16:creationId xmlns:a16="http://schemas.microsoft.com/office/drawing/2014/main" id="{88BD2540-E5E9-024B-817F-85A31AAD0706}"/>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8F7458CA-A34C-054C-831C-DC1E86146C09}"/>
              </a:ext>
            </a:extLst>
          </p:cNvPr>
          <p:cNvSpPr>
            <a:spLocks noGrp="1"/>
          </p:cNvSpPr>
          <p:nvPr>
            <p:ph idx="1"/>
          </p:nvPr>
        </p:nvSpPr>
        <p:spPr/>
        <p:txBody>
          <a:bodyPr>
            <a:normAutofit/>
          </a:bodyPr>
          <a:lstStyle/>
          <a:p>
            <a:pPr marL="0" indent="0">
              <a:buNone/>
            </a:pPr>
            <a:r>
              <a:rPr lang="en-US" sz="2400" dirty="0"/>
              <a:t>CHECK WITH YOUR school!  </a:t>
            </a:r>
          </a:p>
          <a:p>
            <a:pPr marL="0" indent="0">
              <a:spcAft>
                <a:spcPts val="0"/>
              </a:spcAft>
              <a:buNone/>
            </a:pPr>
            <a:r>
              <a:rPr lang="en-US" sz="2400" dirty="0"/>
              <a:t>They always receive:</a:t>
            </a:r>
          </a:p>
          <a:p>
            <a:pPr marL="0" indent="0">
              <a:spcAft>
                <a:spcPts val="0"/>
              </a:spcAft>
              <a:buNone/>
            </a:pPr>
            <a:r>
              <a:rPr lang="en-US" sz="2400" dirty="0"/>
              <a:t>	CV</a:t>
            </a:r>
          </a:p>
          <a:p>
            <a:pPr marL="0" indent="0">
              <a:spcAft>
                <a:spcPts val="0"/>
              </a:spcAft>
              <a:buNone/>
            </a:pPr>
            <a:r>
              <a:rPr lang="en-US" sz="2400" dirty="0"/>
              <a:t>	Candidate statement</a:t>
            </a:r>
          </a:p>
          <a:p>
            <a:pPr marL="0" indent="0">
              <a:buNone/>
            </a:pPr>
            <a:endParaRPr lang="en-US" sz="2400" dirty="0"/>
          </a:p>
          <a:p>
            <a:pPr marL="0" indent="0">
              <a:spcAft>
                <a:spcPts val="0"/>
              </a:spcAft>
              <a:buNone/>
            </a:pPr>
            <a:r>
              <a:rPr lang="en-US" sz="2400" dirty="0"/>
              <a:t>Then add:</a:t>
            </a:r>
          </a:p>
          <a:p>
            <a:pPr marL="0" indent="0">
              <a:spcAft>
                <a:spcPts val="0"/>
              </a:spcAft>
              <a:buNone/>
            </a:pPr>
            <a:r>
              <a:rPr lang="en-US" sz="2400" dirty="0"/>
              <a:t>	Key material supporting your particular type of case</a:t>
            </a:r>
          </a:p>
        </p:txBody>
      </p:sp>
      <p:sp>
        <p:nvSpPr>
          <p:cNvPr id="5" name="TextBox 4">
            <a:extLst>
              <a:ext uri="{FF2B5EF4-FFF2-40B4-BE49-F238E27FC236}">
                <a16:creationId xmlns:a16="http://schemas.microsoft.com/office/drawing/2014/main" id="{EF8F04FC-621F-AD43-BD3B-B62F10E98491}"/>
              </a:ext>
            </a:extLst>
          </p:cNvPr>
          <p:cNvSpPr txBox="1"/>
          <p:nvPr/>
        </p:nvSpPr>
        <p:spPr>
          <a:xfrm>
            <a:off x="5844055" y="2048499"/>
            <a:ext cx="304711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Timing:  summer before campus review</a:t>
            </a:r>
          </a:p>
        </p:txBody>
      </p:sp>
    </p:spTree>
    <p:extLst>
      <p:ext uri="{BB962C8B-B14F-4D97-AF65-F5344CB8AC3E}">
        <p14:creationId xmlns:p14="http://schemas.microsoft.com/office/powerpoint/2010/main" val="2758988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EE80-C0FF-344F-BA48-6DF1B7689781}"/>
              </a:ext>
            </a:extLst>
          </p:cNvPr>
          <p:cNvSpPr>
            <a:spLocks noGrp="1"/>
          </p:cNvSpPr>
          <p:nvPr>
            <p:ph type="ctrTitle"/>
          </p:nvPr>
        </p:nvSpPr>
        <p:spPr/>
        <p:txBody>
          <a:bodyPr>
            <a:normAutofit fontScale="90000"/>
          </a:bodyPr>
          <a:lstStyle/>
          <a:p>
            <a:r>
              <a:rPr lang="en-US" dirty="0"/>
              <a:t>What happens if… </a:t>
            </a:r>
            <a:r>
              <a:rPr lang="en-US" b="0" i="1" dirty="0"/>
              <a:t>there are negative votes?</a:t>
            </a:r>
            <a:endParaRPr lang="en-US" i="1" dirty="0"/>
          </a:p>
        </p:txBody>
      </p:sp>
      <p:sp>
        <p:nvSpPr>
          <p:cNvPr id="3" name="Text Placeholder 2">
            <a:extLst>
              <a:ext uri="{FF2B5EF4-FFF2-40B4-BE49-F238E27FC236}">
                <a16:creationId xmlns:a16="http://schemas.microsoft.com/office/drawing/2014/main" id="{47E37BBC-097A-9E4E-B320-DAC3B44FD97C}"/>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B159A281-EAD8-0248-B672-666DD594E9F4}"/>
              </a:ext>
            </a:extLst>
          </p:cNvPr>
          <p:cNvSpPr>
            <a:spLocks noGrp="1"/>
          </p:cNvSpPr>
          <p:nvPr>
            <p:ph idx="1"/>
          </p:nvPr>
        </p:nvSpPr>
        <p:spPr/>
        <p:txBody>
          <a:bodyPr/>
          <a:lstStyle/>
          <a:p>
            <a:pPr marL="0" indent="0">
              <a:buNone/>
            </a:pPr>
            <a:r>
              <a:rPr lang="en-US" dirty="0"/>
              <a:t>Any candidate for promotion can withdraw their case at any time.</a:t>
            </a:r>
          </a:p>
          <a:p>
            <a:pPr marL="400050" lvl="1" indent="0">
              <a:buNone/>
            </a:pPr>
            <a:r>
              <a:rPr lang="en-US" dirty="0"/>
              <a:t>Are the external letters the problem? All letters must be retained </a:t>
            </a:r>
            <a:r>
              <a:rPr lang="en-US" dirty="0">
                <a:solidFill>
                  <a:srgbClr val="C00000"/>
                </a:solidFill>
              </a:rPr>
              <a:t>for three years</a:t>
            </a:r>
            <a:r>
              <a:rPr lang="en-US" dirty="0"/>
              <a:t>, unless you change the area of excellence.  At least three letters must be fresh.</a:t>
            </a:r>
          </a:p>
          <a:p>
            <a:pPr marL="0" indent="0">
              <a:buNone/>
            </a:pPr>
            <a:r>
              <a:rPr lang="en-US" dirty="0"/>
              <a:t>A non-tenure candidate cannot formally insist on a re-vote.  However, they can upload additional information or arguments, and request that the committees review the material.</a:t>
            </a:r>
          </a:p>
          <a:p>
            <a:pPr marL="0" indent="0">
              <a:buNone/>
            </a:pPr>
            <a:r>
              <a:rPr lang="en-US" dirty="0"/>
              <a:t>Each voting level is </a:t>
            </a:r>
            <a:r>
              <a:rPr lang="en-US" i="1" dirty="0"/>
              <a:t>independent.  </a:t>
            </a:r>
            <a:r>
              <a:rPr lang="en-US" dirty="0"/>
              <a:t>One level may vote ‘no’ and another ‘yes</a:t>
            </a:r>
            <a:r>
              <a:rPr lang="en-US"/>
              <a:t>.’  </a:t>
            </a:r>
            <a:r>
              <a:rPr lang="en-US" i="1"/>
              <a:t> Chairs </a:t>
            </a:r>
            <a:r>
              <a:rPr lang="en-US" i="1" dirty="0"/>
              <a:t>almost never vote ‘no.’  But their votes don’t always win.  </a:t>
            </a:r>
          </a:p>
          <a:p>
            <a:pPr marL="0" indent="0">
              <a:buNone/>
            </a:pPr>
            <a:r>
              <a:rPr lang="en-US" i="1" dirty="0"/>
              <a:t>Final decisions are always in agreement with at least one committee level.  If someone has majority negative votes at both the department and the school, they are unlikely to succeed that year.  </a:t>
            </a:r>
            <a:endParaRPr lang="en-US" dirty="0"/>
          </a:p>
        </p:txBody>
      </p:sp>
    </p:spTree>
    <p:extLst>
      <p:ext uri="{BB962C8B-B14F-4D97-AF65-F5344CB8AC3E}">
        <p14:creationId xmlns:p14="http://schemas.microsoft.com/office/powerpoint/2010/main" val="624658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3429-7D21-C44A-90D6-5C4AEACD3DB0}"/>
              </a:ext>
            </a:extLst>
          </p:cNvPr>
          <p:cNvSpPr>
            <a:spLocks noGrp="1"/>
          </p:cNvSpPr>
          <p:nvPr>
            <p:ph type="title"/>
          </p:nvPr>
        </p:nvSpPr>
        <p:spPr/>
        <p:txBody>
          <a:bodyPr/>
          <a:lstStyle/>
          <a:p>
            <a:r>
              <a:rPr lang="en-US" dirty="0"/>
              <a:t>Where are you in your decision-making?</a:t>
            </a:r>
          </a:p>
        </p:txBody>
      </p:sp>
      <p:sp>
        <p:nvSpPr>
          <p:cNvPr id="3" name="Text Placeholder 2">
            <a:extLst>
              <a:ext uri="{FF2B5EF4-FFF2-40B4-BE49-F238E27FC236}">
                <a16:creationId xmlns:a16="http://schemas.microsoft.com/office/drawing/2014/main" id="{26C6A3B6-85D9-D94D-954E-5760DAAE2CD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77552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6B61D3-BE58-4D4D-866B-2D87A815744E}"/>
              </a:ext>
            </a:extLst>
          </p:cNvPr>
          <p:cNvSpPr>
            <a:spLocks noGrp="1"/>
          </p:cNvSpPr>
          <p:nvPr>
            <p:ph type="title"/>
          </p:nvPr>
        </p:nvSpPr>
        <p:spPr>
          <a:xfrm>
            <a:off x="673768" y="1046748"/>
            <a:ext cx="5787190" cy="1275348"/>
          </a:xfrm>
        </p:spPr>
        <p:txBody>
          <a:bodyPr/>
          <a:lstStyle/>
          <a:p>
            <a:r>
              <a:rPr lang="en-US" dirty="0"/>
              <a:t>Let’s discuss….</a:t>
            </a:r>
          </a:p>
        </p:txBody>
      </p:sp>
      <p:sp>
        <p:nvSpPr>
          <p:cNvPr id="7" name="TextBox 6">
            <a:extLst>
              <a:ext uri="{FF2B5EF4-FFF2-40B4-BE49-F238E27FC236}">
                <a16:creationId xmlns:a16="http://schemas.microsoft.com/office/drawing/2014/main" id="{1841501F-8139-9745-803C-DE152F675638}"/>
              </a:ext>
            </a:extLst>
          </p:cNvPr>
          <p:cNvSpPr txBox="1"/>
          <p:nvPr/>
        </p:nvSpPr>
        <p:spPr>
          <a:xfrm>
            <a:off x="3392906" y="3429000"/>
            <a:ext cx="5089358"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Why not teaching?</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What is your elevator speech?</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What is the most daunting aspect?</a:t>
            </a:r>
          </a:p>
        </p:txBody>
      </p:sp>
    </p:spTree>
    <p:extLst>
      <p:ext uri="{BB962C8B-B14F-4D97-AF65-F5344CB8AC3E}">
        <p14:creationId xmlns:p14="http://schemas.microsoft.com/office/powerpoint/2010/main" val="849977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55106" y="1744663"/>
            <a:ext cx="7315200" cy="1855787"/>
          </a:xfrm>
        </p:spPr>
        <p:txBody>
          <a:bodyPr>
            <a:normAutofit/>
          </a:bodyPr>
          <a:lstStyle/>
          <a:p>
            <a:r>
              <a:rPr lang="en-US" sz="6000" dirty="0">
                <a:solidFill>
                  <a:schemeClr val="bg1"/>
                </a:solidFill>
              </a:rPr>
              <a:t>Open discussion</a:t>
            </a:r>
            <a:endParaRPr lang="en-US" sz="6000" b="1" dirty="0">
              <a:solidFill>
                <a:schemeClr val="bg1"/>
              </a:solidFill>
            </a:endParaRPr>
          </a:p>
        </p:txBody>
      </p:sp>
      <p:sp>
        <p:nvSpPr>
          <p:cNvPr id="3" name="Subtitle 2"/>
          <p:cNvSpPr>
            <a:spLocks noGrp="1"/>
          </p:cNvSpPr>
          <p:nvPr>
            <p:ph type="subTitle" idx="4294967295"/>
          </p:nvPr>
        </p:nvSpPr>
        <p:spPr>
          <a:xfrm>
            <a:off x="0" y="3886200"/>
            <a:ext cx="8181474" cy="1855786"/>
          </a:xfrm>
        </p:spPr>
        <p:txBody>
          <a:bodyPr>
            <a:normAutofit/>
          </a:bodyPr>
          <a:lstStyle/>
          <a:p>
            <a:pPr marL="0" indent="0">
              <a:buNone/>
            </a:pPr>
            <a:r>
              <a:rPr lang="en-US" sz="4400" dirty="0">
                <a:solidFill>
                  <a:schemeClr val="bg1"/>
                </a:solidFill>
              </a:rPr>
              <a:t>	Prompt one:</a:t>
            </a:r>
          </a:p>
          <a:p>
            <a:pPr marL="0" indent="0">
              <a:buNone/>
            </a:pPr>
            <a:r>
              <a:rPr lang="en-US" sz="4400" dirty="0">
                <a:solidFill>
                  <a:schemeClr val="bg1"/>
                </a:solidFill>
              </a:rPr>
              <a:t>		Why not teaching?</a:t>
            </a:r>
          </a:p>
        </p:txBody>
      </p:sp>
      <p:pic>
        <p:nvPicPr>
          <p:cNvPr id="5" name="Picture 4" descr="Children in a classroom with hands raised&#10;">
            <a:extLst>
              <a:ext uri="{FF2B5EF4-FFF2-40B4-BE49-F238E27FC236}">
                <a16:creationId xmlns:a16="http://schemas.microsoft.com/office/drawing/2014/main" id="{E478CEE0-8124-A747-B108-0FD661DFC6F9}"/>
              </a:ext>
            </a:extLst>
          </p:cNvPr>
          <p:cNvPicPr>
            <a:picLocks noChangeAspect="1"/>
          </p:cNvPicPr>
          <p:nvPr/>
        </p:nvPicPr>
        <p:blipFill rotWithShape="1">
          <a:blip r:embed="rId3"/>
          <a:srcRect l="3909" t="52500" r="72239" b="31402"/>
          <a:stretch/>
        </p:blipFill>
        <p:spPr>
          <a:xfrm>
            <a:off x="5657405" y="363955"/>
            <a:ext cx="2993301" cy="1855786"/>
          </a:xfrm>
          <a:prstGeom prst="rect">
            <a:avLst/>
          </a:prstGeom>
        </p:spPr>
      </p:pic>
    </p:spTree>
    <p:extLst>
      <p:ext uri="{BB962C8B-B14F-4D97-AF65-F5344CB8AC3E}">
        <p14:creationId xmlns:p14="http://schemas.microsoft.com/office/powerpoint/2010/main" val="377014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55106" y="1744663"/>
            <a:ext cx="7315200" cy="1855787"/>
          </a:xfrm>
        </p:spPr>
        <p:txBody>
          <a:bodyPr>
            <a:normAutofit/>
          </a:bodyPr>
          <a:lstStyle/>
          <a:p>
            <a:r>
              <a:rPr lang="en-US" sz="6000" dirty="0">
                <a:solidFill>
                  <a:schemeClr val="bg1"/>
                </a:solidFill>
              </a:rPr>
              <a:t>Open discussion</a:t>
            </a:r>
            <a:endParaRPr lang="en-US" sz="6000" b="1" dirty="0">
              <a:solidFill>
                <a:schemeClr val="bg1"/>
              </a:solidFill>
            </a:endParaRPr>
          </a:p>
        </p:txBody>
      </p:sp>
      <p:sp>
        <p:nvSpPr>
          <p:cNvPr id="3" name="Subtitle 2"/>
          <p:cNvSpPr>
            <a:spLocks noGrp="1"/>
          </p:cNvSpPr>
          <p:nvPr>
            <p:ph type="subTitle" idx="4294967295"/>
          </p:nvPr>
        </p:nvSpPr>
        <p:spPr>
          <a:xfrm>
            <a:off x="0" y="3886200"/>
            <a:ext cx="8181474" cy="1855786"/>
          </a:xfrm>
        </p:spPr>
        <p:txBody>
          <a:bodyPr>
            <a:normAutofit fontScale="92500" lnSpcReduction="20000"/>
          </a:bodyPr>
          <a:lstStyle/>
          <a:p>
            <a:pPr marL="0" indent="0">
              <a:buNone/>
            </a:pPr>
            <a:r>
              <a:rPr lang="en-US" sz="4400" dirty="0">
                <a:solidFill>
                  <a:schemeClr val="bg1"/>
                </a:solidFill>
              </a:rPr>
              <a:t>	Prompt two:</a:t>
            </a:r>
          </a:p>
          <a:p>
            <a:pPr marL="0" indent="0">
              <a:buNone/>
            </a:pPr>
            <a:r>
              <a:rPr lang="en-US" sz="4400" dirty="0">
                <a:solidFill>
                  <a:schemeClr val="bg1"/>
                </a:solidFill>
              </a:rPr>
              <a:t>		What is your elevator speech?</a:t>
            </a:r>
          </a:p>
        </p:txBody>
      </p:sp>
      <p:pic>
        <p:nvPicPr>
          <p:cNvPr id="6" name="Picture 5" descr="Blank Nametag that says Hello my name is">
            <a:extLst>
              <a:ext uri="{FF2B5EF4-FFF2-40B4-BE49-F238E27FC236}">
                <a16:creationId xmlns:a16="http://schemas.microsoft.com/office/drawing/2014/main" id="{3EC27A3F-3530-8844-BF99-9EA44AC7EE97}"/>
              </a:ext>
            </a:extLst>
          </p:cNvPr>
          <p:cNvPicPr>
            <a:picLocks noChangeAspect="1"/>
          </p:cNvPicPr>
          <p:nvPr/>
        </p:nvPicPr>
        <p:blipFill>
          <a:blip r:embed="rId3"/>
          <a:stretch>
            <a:fillRect/>
          </a:stretch>
        </p:blipFill>
        <p:spPr>
          <a:xfrm>
            <a:off x="6072939" y="563563"/>
            <a:ext cx="2628900" cy="1790700"/>
          </a:xfrm>
          <a:prstGeom prst="rect">
            <a:avLst/>
          </a:prstGeom>
        </p:spPr>
      </p:pic>
    </p:spTree>
    <p:extLst>
      <p:ext uri="{BB962C8B-B14F-4D97-AF65-F5344CB8AC3E}">
        <p14:creationId xmlns:p14="http://schemas.microsoft.com/office/powerpoint/2010/main" val="365488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BentonSans Regular" panose="02000504020000020004" pitchFamily="2" charset="0"/>
              </a:rPr>
              <a:t>Out of NTT cases</a:t>
            </a:r>
          </a:p>
        </p:txBody>
      </p:sp>
      <p:sp>
        <p:nvSpPr>
          <p:cNvPr id="4" name="Content Placeholder 3"/>
          <p:cNvSpPr>
            <a:spLocks noGrp="1"/>
          </p:cNvSpPr>
          <p:nvPr>
            <p:ph idx="1"/>
          </p:nvPr>
        </p:nvSpPr>
        <p:spPr>
          <a:xfrm>
            <a:off x="4637832" y="1949693"/>
            <a:ext cx="3859516" cy="4119802"/>
          </a:xfrm>
        </p:spPr>
        <p:txBody>
          <a:bodyPr>
            <a:normAutofit/>
          </a:bodyPr>
          <a:lstStyle/>
          <a:p>
            <a:pPr marL="0" indent="0">
              <a:spcAft>
                <a:spcPts val="1200"/>
              </a:spcAft>
              <a:buNone/>
            </a:pPr>
            <a:r>
              <a:rPr lang="en-US" u="sng" dirty="0">
                <a:latin typeface="BentonSans Regular" panose="02000504020000020004" pitchFamily="2" charset="0"/>
              </a:rPr>
              <a:t>Clinical:</a:t>
            </a:r>
          </a:p>
          <a:p>
            <a:pPr marL="0" indent="0">
              <a:spcAft>
                <a:spcPts val="1200"/>
              </a:spcAft>
              <a:buNone/>
            </a:pPr>
            <a:r>
              <a:rPr lang="en-US" dirty="0">
                <a:latin typeface="BentonSans Regular" panose="02000504020000020004" pitchFamily="2" charset="0"/>
              </a:rPr>
              <a:t>2022 – 2023:</a:t>
            </a:r>
          </a:p>
          <a:p>
            <a:pPr marL="0" indent="0">
              <a:spcAft>
                <a:spcPts val="1200"/>
              </a:spcAft>
              <a:buNone/>
            </a:pPr>
            <a:r>
              <a:rPr lang="en-US" dirty="0">
                <a:latin typeface="BentonSans Regular" panose="02000504020000020004" pitchFamily="2" charset="0"/>
              </a:rPr>
              <a:t>Service:</a:t>
            </a:r>
          </a:p>
          <a:p>
            <a:pPr marL="0" indent="0">
              <a:spcAft>
                <a:spcPts val="1200"/>
              </a:spcAft>
              <a:buNone/>
            </a:pPr>
            <a:r>
              <a:rPr lang="en-US" dirty="0">
                <a:latin typeface="BentonSans Regular" panose="02000504020000020004" pitchFamily="2" charset="0"/>
              </a:rPr>
              <a:t>	To Associate: 41, all IUSM</a:t>
            </a:r>
          </a:p>
          <a:p>
            <a:pPr marL="0" indent="0">
              <a:spcAft>
                <a:spcPts val="1200"/>
              </a:spcAft>
              <a:buNone/>
            </a:pPr>
            <a:r>
              <a:rPr lang="en-US" dirty="0">
                <a:latin typeface="BentonSans Regular" panose="02000504020000020004" pitchFamily="2" charset="0"/>
              </a:rPr>
              <a:t>	To Full: all IUSM</a:t>
            </a:r>
          </a:p>
          <a:p>
            <a:pPr marL="0" indent="0">
              <a:spcAft>
                <a:spcPts val="1200"/>
              </a:spcAft>
              <a:buNone/>
            </a:pPr>
            <a:r>
              <a:rPr lang="en-US" dirty="0">
                <a:latin typeface="BentonSans Regular" panose="02000504020000020004" pitchFamily="2" charset="0"/>
                <a:sym typeface="Wingdings" panose="05000000000000000000" pitchFamily="2" charset="2"/>
              </a:rPr>
              <a:t>Teaching </a:t>
            </a:r>
            <a:br>
              <a:rPr lang="en-US" dirty="0">
                <a:latin typeface="BentonSans Regular" panose="02000504020000020004" pitchFamily="2" charset="0"/>
                <a:sym typeface="Wingdings" panose="05000000000000000000" pitchFamily="2" charset="2"/>
              </a:rPr>
            </a:br>
            <a:r>
              <a:rPr lang="en-US" dirty="0">
                <a:latin typeface="BentonSans Regular" panose="02000504020000020004" pitchFamily="2" charset="0"/>
                <a:sym typeface="Wingdings" panose="05000000000000000000" pitchFamily="2" charset="2"/>
              </a:rPr>
              <a:t>	</a:t>
            </a:r>
            <a:r>
              <a:rPr lang="en-US" dirty="0">
                <a:latin typeface="BentonSans Regular" panose="02000504020000020004" pitchFamily="2" charset="0"/>
              </a:rPr>
              <a:t>To Associate: 4, 2 IUSM, 2 not</a:t>
            </a:r>
          </a:p>
          <a:p>
            <a:pPr marL="0" indent="0">
              <a:spcAft>
                <a:spcPts val="1200"/>
              </a:spcAft>
              <a:buNone/>
            </a:pPr>
            <a:r>
              <a:rPr lang="en-US" dirty="0">
                <a:latin typeface="BentonSans Regular" panose="02000504020000020004" pitchFamily="2" charset="0"/>
              </a:rPr>
              <a:t>	To Full: 2, none IUSM</a:t>
            </a:r>
          </a:p>
          <a:p>
            <a:pPr marL="0" indent="0">
              <a:spcAft>
                <a:spcPts val="1200"/>
              </a:spcAft>
              <a:buNone/>
            </a:pPr>
            <a:endParaRPr lang="en-US" dirty="0">
              <a:latin typeface="BentonSans Regular" panose="02000504020000020004" pitchFamily="2" charset="0"/>
            </a:endParaRPr>
          </a:p>
        </p:txBody>
      </p:sp>
      <p:sp>
        <p:nvSpPr>
          <p:cNvPr id="3" name="Content Placeholder 3">
            <a:extLst>
              <a:ext uri="{FF2B5EF4-FFF2-40B4-BE49-F238E27FC236}">
                <a16:creationId xmlns:a16="http://schemas.microsoft.com/office/drawing/2014/main" id="{E1910BB0-6636-8625-9E6F-C65DBB12CDF6}"/>
              </a:ext>
            </a:extLst>
          </p:cNvPr>
          <p:cNvSpPr txBox="1">
            <a:spLocks/>
          </p:cNvSpPr>
          <p:nvPr/>
        </p:nvSpPr>
        <p:spPr>
          <a:xfrm>
            <a:off x="716603" y="1949693"/>
            <a:ext cx="3859516"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mj-lt"/>
              <a:buNone/>
            </a:pPr>
            <a:r>
              <a:rPr lang="en-US" u="sng" dirty="0">
                <a:latin typeface="BentonSans Regular" panose="02000504020000020004" pitchFamily="2" charset="0"/>
              </a:rPr>
              <a:t>Clinical:</a:t>
            </a:r>
          </a:p>
          <a:p>
            <a:pPr marL="0" indent="0">
              <a:spcAft>
                <a:spcPts val="1200"/>
              </a:spcAft>
              <a:buFont typeface="+mj-lt"/>
              <a:buNone/>
            </a:pPr>
            <a:r>
              <a:rPr lang="en-US" dirty="0">
                <a:latin typeface="BentonSans Regular" panose="02000504020000020004" pitchFamily="2" charset="0"/>
              </a:rPr>
              <a:t>2021 – 2022:</a:t>
            </a:r>
          </a:p>
          <a:p>
            <a:pPr marL="0" indent="0">
              <a:spcAft>
                <a:spcPts val="1200"/>
              </a:spcAft>
              <a:buFont typeface="+mj-lt"/>
              <a:buNone/>
            </a:pPr>
            <a:r>
              <a:rPr lang="en-US" dirty="0">
                <a:latin typeface="BentonSans Regular" panose="02000504020000020004" pitchFamily="2" charset="0"/>
              </a:rPr>
              <a:t>Service:</a:t>
            </a:r>
          </a:p>
          <a:p>
            <a:pPr marL="0" indent="0">
              <a:spcAft>
                <a:spcPts val="1200"/>
              </a:spcAft>
              <a:buFont typeface="+mj-lt"/>
              <a:buNone/>
            </a:pPr>
            <a:r>
              <a:rPr lang="en-US" dirty="0">
                <a:latin typeface="BentonSans Regular" panose="02000504020000020004" pitchFamily="2" charset="0"/>
              </a:rPr>
              <a:t>	To Associate: 32, all IUSM</a:t>
            </a:r>
          </a:p>
          <a:p>
            <a:pPr marL="0" indent="0">
              <a:spcAft>
                <a:spcPts val="1200"/>
              </a:spcAft>
              <a:buFont typeface="+mj-lt"/>
              <a:buNone/>
            </a:pPr>
            <a:r>
              <a:rPr lang="en-US" dirty="0">
                <a:latin typeface="BentonSans Regular" panose="02000504020000020004" pitchFamily="2" charset="0"/>
              </a:rPr>
              <a:t>	To Full: 11, all IUSM</a:t>
            </a:r>
          </a:p>
          <a:p>
            <a:pPr marL="0" indent="0">
              <a:spcAft>
                <a:spcPts val="1200"/>
              </a:spcAft>
              <a:buFont typeface="+mj-lt"/>
              <a:buNone/>
            </a:pPr>
            <a:r>
              <a:rPr lang="en-US" dirty="0">
                <a:latin typeface="BentonSans Regular" panose="02000504020000020004" pitchFamily="2" charset="0"/>
                <a:sym typeface="Wingdings" panose="05000000000000000000" pitchFamily="2" charset="2"/>
              </a:rPr>
              <a:t>Teaching </a:t>
            </a:r>
            <a:br>
              <a:rPr lang="en-US" dirty="0">
                <a:latin typeface="BentonSans Regular" panose="02000504020000020004" pitchFamily="2" charset="0"/>
                <a:sym typeface="Wingdings" panose="05000000000000000000" pitchFamily="2" charset="2"/>
              </a:rPr>
            </a:br>
            <a:r>
              <a:rPr lang="en-US" dirty="0">
                <a:latin typeface="BentonSans Regular" panose="02000504020000020004" pitchFamily="2" charset="0"/>
                <a:sym typeface="Wingdings" panose="05000000000000000000" pitchFamily="2" charset="2"/>
              </a:rPr>
              <a:t>	</a:t>
            </a:r>
            <a:r>
              <a:rPr lang="en-US" dirty="0">
                <a:latin typeface="BentonSans Regular" panose="02000504020000020004" pitchFamily="2" charset="0"/>
              </a:rPr>
              <a:t>To Associate: 7, none IUSM</a:t>
            </a:r>
          </a:p>
          <a:p>
            <a:pPr marL="0" indent="0">
              <a:spcAft>
                <a:spcPts val="1200"/>
              </a:spcAft>
              <a:buFont typeface="+mj-lt"/>
              <a:buNone/>
            </a:pPr>
            <a:r>
              <a:rPr lang="en-US" dirty="0">
                <a:latin typeface="BentonSans Regular" panose="02000504020000020004" pitchFamily="2" charset="0"/>
              </a:rPr>
              <a:t>	To Full: 2, 1 IUSM, 1 not</a:t>
            </a:r>
          </a:p>
          <a:p>
            <a:pPr marL="0" indent="0">
              <a:spcAft>
                <a:spcPts val="1200"/>
              </a:spcAft>
              <a:buFont typeface="+mj-lt"/>
              <a:buNone/>
            </a:pPr>
            <a:endParaRPr lang="en-US" dirty="0">
              <a:latin typeface="BentonSans Regular" panose="02000504020000020004" pitchFamily="2" charset="0"/>
            </a:endParaRPr>
          </a:p>
        </p:txBody>
      </p:sp>
    </p:spTree>
    <p:extLst>
      <p:ext uri="{BB962C8B-B14F-4D97-AF65-F5344CB8AC3E}">
        <p14:creationId xmlns:p14="http://schemas.microsoft.com/office/powerpoint/2010/main" val="3543329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55106" y="1744663"/>
            <a:ext cx="7315200" cy="1855787"/>
          </a:xfrm>
        </p:spPr>
        <p:txBody>
          <a:bodyPr>
            <a:normAutofit/>
          </a:bodyPr>
          <a:lstStyle/>
          <a:p>
            <a:r>
              <a:rPr lang="en-US" sz="6000" dirty="0">
                <a:solidFill>
                  <a:schemeClr val="bg1"/>
                </a:solidFill>
              </a:rPr>
              <a:t>Open discussion</a:t>
            </a:r>
            <a:endParaRPr lang="en-US" sz="6000" b="1" dirty="0">
              <a:solidFill>
                <a:schemeClr val="bg1"/>
              </a:solidFill>
            </a:endParaRPr>
          </a:p>
        </p:txBody>
      </p:sp>
      <p:sp>
        <p:nvSpPr>
          <p:cNvPr id="3" name="Subtitle 2"/>
          <p:cNvSpPr>
            <a:spLocks noGrp="1"/>
          </p:cNvSpPr>
          <p:nvPr>
            <p:ph type="subTitle" idx="4294967295"/>
          </p:nvPr>
        </p:nvSpPr>
        <p:spPr>
          <a:xfrm>
            <a:off x="0" y="3886200"/>
            <a:ext cx="8181474" cy="1855786"/>
          </a:xfrm>
        </p:spPr>
        <p:txBody>
          <a:bodyPr>
            <a:normAutofit/>
          </a:bodyPr>
          <a:lstStyle/>
          <a:p>
            <a:pPr marL="0" indent="0">
              <a:buNone/>
            </a:pPr>
            <a:r>
              <a:rPr lang="en-US" sz="4400" dirty="0">
                <a:solidFill>
                  <a:schemeClr val="bg1"/>
                </a:solidFill>
              </a:rPr>
              <a:t>	Prompt three:</a:t>
            </a:r>
          </a:p>
          <a:p>
            <a:pPr marL="0" indent="0">
              <a:buNone/>
            </a:pPr>
            <a:r>
              <a:rPr lang="en-US" sz="4400" dirty="0">
                <a:solidFill>
                  <a:schemeClr val="bg1"/>
                </a:solidFill>
              </a:rPr>
              <a:t>		Most daunting aspect?</a:t>
            </a:r>
          </a:p>
        </p:txBody>
      </p:sp>
      <p:pic>
        <p:nvPicPr>
          <p:cNvPr id="5" name="Picture 4" descr="Roaring dragon&#10;">
            <a:extLst>
              <a:ext uri="{FF2B5EF4-FFF2-40B4-BE49-F238E27FC236}">
                <a16:creationId xmlns:a16="http://schemas.microsoft.com/office/drawing/2014/main" id="{52B1E9C3-A4FD-5A4E-8310-B437920364CF}"/>
              </a:ext>
            </a:extLst>
          </p:cNvPr>
          <p:cNvPicPr>
            <a:picLocks noChangeAspect="1"/>
          </p:cNvPicPr>
          <p:nvPr/>
        </p:nvPicPr>
        <p:blipFill>
          <a:blip r:embed="rId3"/>
          <a:stretch>
            <a:fillRect/>
          </a:stretch>
        </p:blipFill>
        <p:spPr>
          <a:xfrm>
            <a:off x="6638306" y="264941"/>
            <a:ext cx="2505694" cy="2422597"/>
          </a:xfrm>
          <a:prstGeom prst="rect">
            <a:avLst/>
          </a:prstGeom>
        </p:spPr>
      </p:pic>
    </p:spTree>
    <p:extLst>
      <p:ext uri="{BB962C8B-B14F-4D97-AF65-F5344CB8AC3E}">
        <p14:creationId xmlns:p14="http://schemas.microsoft.com/office/powerpoint/2010/main" val="1836827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0750" y="1501587"/>
            <a:ext cx="4762500" cy="3190875"/>
          </a:xfrm>
        </p:spPr>
      </p:pic>
    </p:spTree>
    <p:extLst>
      <p:ext uri="{BB962C8B-B14F-4D97-AF65-F5344CB8AC3E}">
        <p14:creationId xmlns:p14="http://schemas.microsoft.com/office/powerpoint/2010/main" val="359425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BentonSans Regular" panose="02000504020000020004" pitchFamily="2" charset="0"/>
              </a:rPr>
              <a:t>Out of NTT cases</a:t>
            </a:r>
          </a:p>
        </p:txBody>
      </p:sp>
      <p:sp>
        <p:nvSpPr>
          <p:cNvPr id="4" name="Content Placeholder 3"/>
          <p:cNvSpPr>
            <a:spLocks noGrp="1"/>
          </p:cNvSpPr>
          <p:nvPr>
            <p:ph idx="1"/>
          </p:nvPr>
        </p:nvSpPr>
        <p:spPr>
          <a:xfrm>
            <a:off x="4637832" y="1949693"/>
            <a:ext cx="3859516" cy="4119802"/>
          </a:xfrm>
        </p:spPr>
        <p:txBody>
          <a:bodyPr>
            <a:normAutofit/>
          </a:bodyPr>
          <a:lstStyle/>
          <a:p>
            <a:pPr marL="0" indent="0">
              <a:spcAft>
                <a:spcPts val="1200"/>
              </a:spcAft>
              <a:buFont typeface="+mj-lt"/>
              <a:buNone/>
            </a:pPr>
            <a:r>
              <a:rPr lang="en-US" u="sng" dirty="0">
                <a:latin typeface="BentonSans Regular" panose="02000504020000020004" pitchFamily="2" charset="0"/>
              </a:rPr>
              <a:t>Lecturer:</a:t>
            </a:r>
          </a:p>
          <a:p>
            <a:pPr marL="0" indent="0">
              <a:spcAft>
                <a:spcPts val="1200"/>
              </a:spcAft>
              <a:buFont typeface="+mj-lt"/>
              <a:buNone/>
            </a:pPr>
            <a:r>
              <a:rPr lang="en-US" dirty="0">
                <a:latin typeface="BentonSans Regular" panose="02000504020000020004" pitchFamily="2" charset="0"/>
              </a:rPr>
              <a:t>2022 – 2023:</a:t>
            </a:r>
          </a:p>
          <a:p>
            <a:pPr marL="0" indent="0">
              <a:spcAft>
                <a:spcPts val="1200"/>
              </a:spcAft>
              <a:buFont typeface="+mj-lt"/>
              <a:buNone/>
            </a:pPr>
            <a:r>
              <a:rPr lang="en-US" dirty="0">
                <a:latin typeface="BentonSans Regular" panose="02000504020000020004" pitchFamily="2" charset="0"/>
                <a:sym typeface="Wingdings" panose="05000000000000000000" pitchFamily="2" charset="2"/>
              </a:rPr>
              <a:t>Teaching </a:t>
            </a:r>
            <a:br>
              <a:rPr lang="en-US" dirty="0">
                <a:latin typeface="BentonSans Regular" panose="02000504020000020004" pitchFamily="2" charset="0"/>
                <a:sym typeface="Wingdings" panose="05000000000000000000" pitchFamily="2" charset="2"/>
              </a:rPr>
            </a:br>
            <a:r>
              <a:rPr lang="en-US" dirty="0">
                <a:latin typeface="BentonSans Regular" panose="02000504020000020004" pitchFamily="2" charset="0"/>
                <a:sym typeface="Wingdings" panose="05000000000000000000" pitchFamily="2" charset="2"/>
              </a:rPr>
              <a:t>	</a:t>
            </a:r>
            <a:r>
              <a:rPr lang="en-US" dirty="0">
                <a:latin typeface="BentonSans Regular" panose="02000504020000020004" pitchFamily="2" charset="0"/>
              </a:rPr>
              <a:t>To Senior Lecturer: 10, none IUSM</a:t>
            </a:r>
          </a:p>
          <a:p>
            <a:pPr marL="0" indent="0">
              <a:spcAft>
                <a:spcPts val="1200"/>
              </a:spcAft>
              <a:buNone/>
            </a:pPr>
            <a:r>
              <a:rPr lang="en-US" dirty="0">
                <a:latin typeface="BentonSans Regular" panose="02000504020000020004" pitchFamily="2" charset="0"/>
              </a:rPr>
              <a:t>	To Teaching Professor: 5, none IUSM</a:t>
            </a:r>
          </a:p>
          <a:p>
            <a:pPr marL="0" indent="0">
              <a:spcAft>
                <a:spcPts val="1200"/>
              </a:spcAft>
              <a:buFont typeface="+mj-lt"/>
              <a:buNone/>
            </a:pPr>
            <a:endParaRPr lang="en-US" dirty="0">
              <a:latin typeface="BentonSans Regular" panose="02000504020000020004" pitchFamily="2" charset="0"/>
            </a:endParaRPr>
          </a:p>
          <a:p>
            <a:pPr marL="0" indent="0">
              <a:spcAft>
                <a:spcPts val="1200"/>
              </a:spcAft>
              <a:buFont typeface="+mj-lt"/>
              <a:buNone/>
            </a:pPr>
            <a:endParaRPr lang="en-US" dirty="0">
              <a:latin typeface="BentonSans Regular" panose="02000504020000020004" pitchFamily="2" charset="0"/>
            </a:endParaRPr>
          </a:p>
        </p:txBody>
      </p:sp>
      <p:sp>
        <p:nvSpPr>
          <p:cNvPr id="3" name="Content Placeholder 3">
            <a:extLst>
              <a:ext uri="{FF2B5EF4-FFF2-40B4-BE49-F238E27FC236}">
                <a16:creationId xmlns:a16="http://schemas.microsoft.com/office/drawing/2014/main" id="{E1910BB0-6636-8625-9E6F-C65DBB12CDF6}"/>
              </a:ext>
            </a:extLst>
          </p:cNvPr>
          <p:cNvSpPr txBox="1">
            <a:spLocks/>
          </p:cNvSpPr>
          <p:nvPr/>
        </p:nvSpPr>
        <p:spPr>
          <a:xfrm>
            <a:off x="716603" y="1949693"/>
            <a:ext cx="3859516"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mj-lt"/>
              <a:buNone/>
            </a:pPr>
            <a:r>
              <a:rPr lang="en-US" u="sng" dirty="0">
                <a:latin typeface="BentonSans Regular" panose="02000504020000020004" pitchFamily="2" charset="0"/>
              </a:rPr>
              <a:t>Lecturer:</a:t>
            </a:r>
          </a:p>
          <a:p>
            <a:pPr marL="0" indent="0">
              <a:spcAft>
                <a:spcPts val="1200"/>
              </a:spcAft>
              <a:buFont typeface="+mj-lt"/>
              <a:buNone/>
            </a:pPr>
            <a:r>
              <a:rPr lang="en-US" dirty="0">
                <a:latin typeface="BentonSans Regular" panose="02000504020000020004" pitchFamily="2" charset="0"/>
              </a:rPr>
              <a:t>2021 – 2022:</a:t>
            </a:r>
          </a:p>
          <a:p>
            <a:pPr marL="0" indent="0">
              <a:spcAft>
                <a:spcPts val="1200"/>
              </a:spcAft>
              <a:buFont typeface="+mj-lt"/>
              <a:buNone/>
            </a:pPr>
            <a:r>
              <a:rPr lang="en-US" dirty="0">
                <a:latin typeface="BentonSans Regular" panose="02000504020000020004" pitchFamily="2" charset="0"/>
                <a:sym typeface="Wingdings" panose="05000000000000000000" pitchFamily="2" charset="2"/>
              </a:rPr>
              <a:t>Teaching </a:t>
            </a:r>
            <a:br>
              <a:rPr lang="en-US" dirty="0">
                <a:latin typeface="BentonSans Regular" panose="02000504020000020004" pitchFamily="2" charset="0"/>
                <a:sym typeface="Wingdings" panose="05000000000000000000" pitchFamily="2" charset="2"/>
              </a:rPr>
            </a:br>
            <a:r>
              <a:rPr lang="en-US" dirty="0">
                <a:latin typeface="BentonSans Regular" panose="02000504020000020004" pitchFamily="2" charset="0"/>
                <a:sym typeface="Wingdings" panose="05000000000000000000" pitchFamily="2" charset="2"/>
              </a:rPr>
              <a:t>	</a:t>
            </a:r>
            <a:r>
              <a:rPr lang="en-US" dirty="0">
                <a:latin typeface="BentonSans Regular" panose="02000504020000020004" pitchFamily="2" charset="0"/>
              </a:rPr>
              <a:t>To Senior Lecturer: 6, none IUSM</a:t>
            </a:r>
          </a:p>
          <a:p>
            <a:pPr marL="0" indent="0">
              <a:spcAft>
                <a:spcPts val="1200"/>
              </a:spcAft>
              <a:buNone/>
            </a:pPr>
            <a:r>
              <a:rPr lang="en-US" dirty="0">
                <a:latin typeface="BentonSans Regular" panose="02000504020000020004" pitchFamily="2" charset="0"/>
              </a:rPr>
              <a:t>	To Teaching Professor: 4, none IUSM</a:t>
            </a:r>
          </a:p>
          <a:p>
            <a:pPr marL="0" indent="0">
              <a:spcAft>
                <a:spcPts val="1200"/>
              </a:spcAft>
              <a:buFont typeface="+mj-lt"/>
              <a:buNone/>
            </a:pPr>
            <a:endParaRPr lang="en-US" dirty="0">
              <a:latin typeface="BentonSans Regular" panose="02000504020000020004" pitchFamily="2" charset="0"/>
            </a:endParaRPr>
          </a:p>
          <a:p>
            <a:pPr marL="0" indent="0">
              <a:spcAft>
                <a:spcPts val="1200"/>
              </a:spcAft>
              <a:buFont typeface="+mj-lt"/>
              <a:buNone/>
            </a:pPr>
            <a:endParaRPr lang="en-US" dirty="0">
              <a:latin typeface="BentonSans Regular" panose="02000504020000020004" pitchFamily="2" charset="0"/>
            </a:endParaRPr>
          </a:p>
        </p:txBody>
      </p:sp>
    </p:spTree>
    <p:extLst>
      <p:ext uri="{BB962C8B-B14F-4D97-AF65-F5344CB8AC3E}">
        <p14:creationId xmlns:p14="http://schemas.microsoft.com/office/powerpoint/2010/main" val="69455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3027D7-D3B6-E043-8946-F0C53A871095}"/>
              </a:ext>
            </a:extLst>
          </p:cNvPr>
          <p:cNvSpPr>
            <a:spLocks noGrp="1"/>
          </p:cNvSpPr>
          <p:nvPr>
            <p:ph type="title"/>
          </p:nvPr>
        </p:nvSpPr>
        <p:spPr/>
        <p:txBody>
          <a:bodyPr/>
          <a:lstStyle/>
          <a:p>
            <a:r>
              <a:rPr lang="en-US" dirty="0"/>
              <a:t>Elements of all clinical cases</a:t>
            </a:r>
          </a:p>
        </p:txBody>
      </p:sp>
    </p:spTree>
    <p:extLst>
      <p:ext uri="{BB962C8B-B14F-4D97-AF65-F5344CB8AC3E}">
        <p14:creationId xmlns:p14="http://schemas.microsoft.com/office/powerpoint/2010/main" val="311560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FE3F-3E32-A04F-93AB-BC33BD75665A}"/>
              </a:ext>
            </a:extLst>
          </p:cNvPr>
          <p:cNvSpPr>
            <a:spLocks noGrp="1"/>
          </p:cNvSpPr>
          <p:nvPr>
            <p:ph type="ctrTitle"/>
          </p:nvPr>
        </p:nvSpPr>
        <p:spPr/>
        <p:txBody>
          <a:bodyPr/>
          <a:lstStyle/>
          <a:p>
            <a:r>
              <a:rPr lang="en-US" dirty="0"/>
              <a:t>Background--IU definitions:</a:t>
            </a:r>
          </a:p>
        </p:txBody>
      </p:sp>
      <p:sp>
        <p:nvSpPr>
          <p:cNvPr id="3" name="Text Placeholder 2">
            <a:extLst>
              <a:ext uri="{FF2B5EF4-FFF2-40B4-BE49-F238E27FC236}">
                <a16:creationId xmlns:a16="http://schemas.microsoft.com/office/drawing/2014/main" id="{6F4BC2BC-89CD-1147-A197-F6D0F9456385}"/>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D0B4DA80-296F-174E-AE9C-7004BB2C2567}"/>
              </a:ext>
            </a:extLst>
          </p:cNvPr>
          <p:cNvSpPr>
            <a:spLocks noGrp="1"/>
          </p:cNvSpPr>
          <p:nvPr>
            <p:ph idx="1"/>
          </p:nvPr>
        </p:nvSpPr>
        <p:spPr/>
        <p:txBody>
          <a:bodyPr>
            <a:normAutofit lnSpcReduction="10000"/>
          </a:bodyPr>
          <a:lstStyle/>
          <a:p>
            <a:pPr marL="0" indent="0">
              <a:buNone/>
            </a:pPr>
            <a:r>
              <a:rPr lang="en-US" dirty="0"/>
              <a:t>“Classification of Academic Appointments”</a:t>
            </a:r>
          </a:p>
          <a:p>
            <a:pPr marL="400050" lvl="1" indent="0">
              <a:buNone/>
            </a:pPr>
            <a:r>
              <a:rPr lang="en-US" i="1" dirty="0"/>
              <a:t>Clinical Appointments. </a:t>
            </a:r>
            <a:r>
              <a:rPr lang="en-US" dirty="0"/>
              <a:t>The prefix “Clinical” is used for appointees whose primary duties are teaching students and residents/fellows and providing professional service in the clinical setting. Titles: Clinical Professor, Associate Clinical Professor, Assistant Clinical Professor; or Clinical Senior Lecturer and Clinical Lecturer.</a:t>
            </a:r>
          </a:p>
          <a:p>
            <a:pPr marL="0" indent="0">
              <a:buNone/>
            </a:pPr>
            <a:r>
              <a:rPr lang="en-US" dirty="0"/>
              <a:t>“Regulation of Clinical and Lecturer Appointments”</a:t>
            </a:r>
          </a:p>
          <a:p>
            <a:pPr marL="400050" lvl="1" indent="0">
              <a:buNone/>
            </a:pPr>
            <a:r>
              <a:rPr lang="en-US" dirty="0"/>
              <a:t>Use of clinical appointments. Clinical appointments are appropriate for those who work primarily in the clinical setting. Clinical faculty may be involved in research that derives from their primary assignment in clinical teaching and professional service; however, continued appointment and advancement in rank must be based on performance in teaching and service….</a:t>
            </a:r>
            <a:r>
              <a:rPr lang="en-US" i="1" dirty="0"/>
              <a:t> Clinical faculty may contribute to the research efforts of a unit through their clinical work, but they are not expected to do individual research</a:t>
            </a:r>
            <a:endParaRPr lang="en-US" dirty="0"/>
          </a:p>
        </p:txBody>
      </p:sp>
    </p:spTree>
    <p:extLst>
      <p:ext uri="{BB962C8B-B14F-4D97-AF65-F5344CB8AC3E}">
        <p14:creationId xmlns:p14="http://schemas.microsoft.com/office/powerpoint/2010/main" val="1875059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FE3F-3E32-A04F-93AB-BC33BD75665A}"/>
              </a:ext>
            </a:extLst>
          </p:cNvPr>
          <p:cNvSpPr>
            <a:spLocks noGrp="1"/>
          </p:cNvSpPr>
          <p:nvPr>
            <p:ph type="ctrTitle"/>
          </p:nvPr>
        </p:nvSpPr>
        <p:spPr/>
        <p:txBody>
          <a:bodyPr/>
          <a:lstStyle/>
          <a:p>
            <a:r>
              <a:rPr lang="en-US" dirty="0"/>
              <a:t>IU definitions:</a:t>
            </a:r>
          </a:p>
        </p:txBody>
      </p:sp>
      <p:sp>
        <p:nvSpPr>
          <p:cNvPr id="3" name="Text Placeholder 2">
            <a:extLst>
              <a:ext uri="{FF2B5EF4-FFF2-40B4-BE49-F238E27FC236}">
                <a16:creationId xmlns:a16="http://schemas.microsoft.com/office/drawing/2014/main" id="{6F4BC2BC-89CD-1147-A197-F6D0F9456385}"/>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D0B4DA80-296F-174E-AE9C-7004BB2C2567}"/>
              </a:ext>
            </a:extLst>
          </p:cNvPr>
          <p:cNvSpPr>
            <a:spLocks noGrp="1"/>
          </p:cNvSpPr>
          <p:nvPr>
            <p:ph idx="1"/>
          </p:nvPr>
        </p:nvSpPr>
        <p:spPr>
          <a:xfrm>
            <a:off x="386476" y="1904009"/>
            <a:ext cx="8015594" cy="4119802"/>
          </a:xfrm>
        </p:spPr>
        <p:txBody>
          <a:bodyPr>
            <a:normAutofit lnSpcReduction="10000"/>
          </a:bodyPr>
          <a:lstStyle/>
          <a:p>
            <a:pPr marL="0" indent="0">
              <a:buNone/>
            </a:pPr>
            <a:r>
              <a:rPr lang="en-US" dirty="0">
                <a:solidFill>
                  <a:schemeClr val="bg1">
                    <a:lumMod val="95000"/>
                  </a:schemeClr>
                </a:solidFill>
              </a:rPr>
              <a:t>“Classification of Academic Appointments”</a:t>
            </a:r>
          </a:p>
          <a:p>
            <a:pPr marL="400050" lvl="1" indent="0">
              <a:buNone/>
            </a:pPr>
            <a:r>
              <a:rPr lang="en-US" i="1" dirty="0">
                <a:solidFill>
                  <a:schemeClr val="bg1">
                    <a:lumMod val="95000"/>
                  </a:schemeClr>
                </a:solidFill>
              </a:rPr>
              <a:t>Clinical Appointments. </a:t>
            </a:r>
            <a:r>
              <a:rPr lang="en-US" dirty="0">
                <a:solidFill>
                  <a:schemeClr val="bg1">
                    <a:lumMod val="95000"/>
                  </a:schemeClr>
                </a:solidFill>
              </a:rPr>
              <a:t>The prefix “Clinical” is used for appointees whose primary duties are teaching students and residents/fellows and providing professional service in the clinical setting. Titles: Clinical Professor, Associate Clinical Professor, Assistant Clinical Professor; or Clinical Senior Lecturer and Clinical Lecturer.</a:t>
            </a:r>
          </a:p>
          <a:p>
            <a:pPr marL="0" indent="0">
              <a:buNone/>
            </a:pPr>
            <a:r>
              <a:rPr lang="en-US" dirty="0">
                <a:solidFill>
                  <a:schemeClr val="bg1">
                    <a:lumMod val="95000"/>
                  </a:schemeClr>
                </a:solidFill>
              </a:rPr>
              <a:t>“Regulation of Clinical and Lecturer Appointments”</a:t>
            </a:r>
          </a:p>
          <a:p>
            <a:pPr marL="400050" lvl="1" indent="0">
              <a:buNone/>
            </a:pPr>
            <a:r>
              <a:rPr lang="en-US" dirty="0">
                <a:solidFill>
                  <a:schemeClr val="bg1">
                    <a:lumMod val="95000"/>
                  </a:schemeClr>
                </a:solidFill>
              </a:rPr>
              <a:t>Use of clinical appointments. Clinical appointments are appropriate for those who work primarily in the clinical setting. Clinical faculty may be involved in research that derives from their primary assignment in clinical teaching and professional service; however, </a:t>
            </a:r>
            <a:r>
              <a:rPr lang="en-US" dirty="0"/>
              <a:t>continued appointment and advancement in rank must be based on performance in teaching and service</a:t>
            </a:r>
            <a:r>
              <a:rPr lang="en-US" dirty="0">
                <a:solidFill>
                  <a:schemeClr val="bg1">
                    <a:lumMod val="95000"/>
                  </a:schemeClr>
                </a:solidFill>
              </a:rPr>
              <a:t>….</a:t>
            </a:r>
            <a:r>
              <a:rPr lang="en-US" i="1" dirty="0">
                <a:solidFill>
                  <a:schemeClr val="bg1">
                    <a:lumMod val="95000"/>
                  </a:schemeClr>
                </a:solidFill>
              </a:rPr>
              <a:t> Clinical faculty may contribute to the research efforts of a unit through their clinical work, but they are not expected to do individual research</a:t>
            </a:r>
            <a:endParaRPr lang="en-US" dirty="0">
              <a:solidFill>
                <a:schemeClr val="bg1">
                  <a:lumMod val="95000"/>
                </a:schemeClr>
              </a:solidFill>
            </a:endParaRPr>
          </a:p>
        </p:txBody>
      </p:sp>
    </p:spTree>
    <p:extLst>
      <p:ext uri="{BB962C8B-B14F-4D97-AF65-F5344CB8AC3E}">
        <p14:creationId xmlns:p14="http://schemas.microsoft.com/office/powerpoint/2010/main" val="242602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975084593"/>
              </p:ext>
            </p:extLst>
          </p:nvPr>
        </p:nvGraphicFramePr>
        <p:xfrm>
          <a:off x="593682" y="1547881"/>
          <a:ext cx="8309018" cy="3673629"/>
        </p:xfrm>
        <a:graphic>
          <a:graphicData uri="http://schemas.openxmlformats.org/drawingml/2006/table">
            <a:tbl>
              <a:tblPr firstRow="1" bandRow="1">
                <a:tableStyleId>{85BE263C-DBD7-4A20-BB59-AAB30ACAA65A}</a:tableStyleId>
              </a:tblPr>
              <a:tblGrid>
                <a:gridCol w="1616842">
                  <a:extLst>
                    <a:ext uri="{9D8B030D-6E8A-4147-A177-3AD203B41FA5}">
                      <a16:colId xmlns:a16="http://schemas.microsoft.com/office/drawing/2014/main" val="20000"/>
                    </a:ext>
                  </a:extLst>
                </a:gridCol>
                <a:gridCol w="1905935">
                  <a:extLst>
                    <a:ext uri="{9D8B030D-6E8A-4147-A177-3AD203B41FA5}">
                      <a16:colId xmlns:a16="http://schemas.microsoft.com/office/drawing/2014/main" val="20001"/>
                    </a:ext>
                  </a:extLst>
                </a:gridCol>
                <a:gridCol w="2004941">
                  <a:extLst>
                    <a:ext uri="{9D8B030D-6E8A-4147-A177-3AD203B41FA5}">
                      <a16:colId xmlns:a16="http://schemas.microsoft.com/office/drawing/2014/main" val="20002"/>
                    </a:ext>
                  </a:extLst>
                </a:gridCol>
                <a:gridCol w="2781300">
                  <a:extLst>
                    <a:ext uri="{9D8B030D-6E8A-4147-A177-3AD203B41FA5}">
                      <a16:colId xmlns:a16="http://schemas.microsoft.com/office/drawing/2014/main" val="20003"/>
                    </a:ext>
                  </a:extLst>
                </a:gridCol>
              </a:tblGrid>
              <a:tr h="612647">
                <a:tc>
                  <a:txBody>
                    <a:bodyPr/>
                    <a:lstStyle/>
                    <a:p>
                      <a:r>
                        <a:rPr lang="en-US" dirty="0"/>
                        <a:t>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0000"/>
                    </a:solidFill>
                  </a:tcPr>
                </a:tc>
                <a:tc>
                  <a:txBody>
                    <a:bodyPr/>
                    <a:lstStyle/>
                    <a:p>
                      <a:r>
                        <a:rPr lang="en-US" dirty="0"/>
                        <a:t>Area of Excellence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0000"/>
                    </a:solidFill>
                  </a:tcPr>
                </a:tc>
                <a:tc>
                  <a:txBody>
                    <a:bodyPr/>
                    <a:lstStyle/>
                    <a:p>
                      <a:r>
                        <a:rPr lang="en-US" dirty="0"/>
                        <a:t>Satisfactory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0000"/>
                    </a:solidFill>
                  </a:tcPr>
                </a:tc>
                <a:tc>
                  <a:txBody>
                    <a:bodyPr/>
                    <a:lstStyle/>
                    <a:p>
                      <a:r>
                        <a:rPr lang="en-US" dirty="0"/>
                        <a:t>Excellence</a:t>
                      </a:r>
                    </a:p>
                    <a:p>
                      <a:r>
                        <a:rPr lang="en-US" dirty="0"/>
                        <a:t>Standard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0000"/>
                    </a:solidFill>
                  </a:tcPr>
                </a:tc>
                <a:extLst>
                  <a:ext uri="{0D108BD9-81ED-4DB2-BD59-A6C34878D82A}">
                    <a16:rowId xmlns:a16="http://schemas.microsoft.com/office/drawing/2014/main" val="10000"/>
                  </a:ext>
                </a:extLst>
              </a:tr>
              <a:tr h="849169">
                <a:tc>
                  <a:txBody>
                    <a:bodyPr/>
                    <a:lstStyle/>
                    <a:p>
                      <a:r>
                        <a:rPr lang="en-US" sz="1800" b="1" dirty="0"/>
                        <a:t>Clinical Associate</a:t>
                      </a:r>
                    </a:p>
                    <a:p>
                      <a:r>
                        <a:rPr lang="en-US" sz="1800" b="1" dirty="0"/>
                        <a:t>Professor </a:t>
                      </a:r>
                      <a:endParaRPr lang="en-US"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n-lt"/>
                        </a:rPr>
                        <a:t>Service</a:t>
                      </a:r>
                    </a:p>
                    <a:p>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n-lt"/>
                        </a:rPr>
                        <a:t>Teaching </a:t>
                      </a:r>
                    </a:p>
                    <a:p>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Record of publicly disseminated and peer reviewed scholarship in area of excellence </a:t>
                      </a:r>
                      <a:endParaRPr lang="en-US" sz="16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667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Clinical Professor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n-lt"/>
                        </a:rPr>
                        <a:t>Service</a:t>
                      </a:r>
                    </a:p>
                    <a:p>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n-lt"/>
                        </a:rPr>
                        <a:t>Teaching</a:t>
                      </a:r>
                    </a:p>
                    <a:p>
                      <a:endParaRPr lang="en-US" sz="1600" dirty="0">
                        <a:latin typeface="+mn-lt"/>
                      </a:endParaRPr>
                    </a:p>
                    <a:p>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Record of sustained, nationally and/or internationally disseminated and peer reviewed scholarship in area of excellence.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 Placeholder 2"/>
          <p:cNvSpPr>
            <a:spLocks noGrp="1"/>
          </p:cNvSpPr>
          <p:nvPr>
            <p:ph type="body" sz="quarter" idx="10"/>
          </p:nvPr>
        </p:nvSpPr>
        <p:spPr>
          <a:xfrm>
            <a:off x="2681991" y="427606"/>
            <a:ext cx="3700462" cy="527160"/>
          </a:xfrm>
        </p:spPr>
        <p:txBody>
          <a:bodyPr/>
          <a:lstStyle/>
          <a:p>
            <a:pPr algn="ctr"/>
            <a:r>
              <a:rPr lang="en-US" sz="2800" dirty="0">
                <a:solidFill>
                  <a:srgbClr val="C00000"/>
                </a:solidFill>
              </a:rPr>
              <a:t>IUPUI Clinical Track</a:t>
            </a:r>
          </a:p>
          <a:p>
            <a:pPr algn="ctr"/>
            <a:r>
              <a:rPr lang="en-US" sz="2800" dirty="0">
                <a:solidFill>
                  <a:srgbClr val="C00000"/>
                </a:solidFill>
              </a:rPr>
              <a:t>P&amp;T Guidelines</a:t>
            </a:r>
          </a:p>
        </p:txBody>
      </p:sp>
      <p:sp>
        <p:nvSpPr>
          <p:cNvPr id="6" name="Rectangle 5"/>
          <p:cNvSpPr/>
          <p:nvPr/>
        </p:nvSpPr>
        <p:spPr>
          <a:xfrm>
            <a:off x="1327638" y="4308231"/>
            <a:ext cx="4211516" cy="5187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For the </a:t>
            </a:r>
            <a:r>
              <a:rPr lang="en-US" b="1" dirty="0"/>
              <a:t>campus, reputation </a:t>
            </a:r>
          </a:p>
          <a:p>
            <a:pPr algn="ctr"/>
            <a:r>
              <a:rPr lang="en-US" dirty="0"/>
              <a:t>is not a consideration</a:t>
            </a:r>
          </a:p>
        </p:txBody>
      </p:sp>
    </p:spTree>
    <p:extLst>
      <p:ext uri="{BB962C8B-B14F-4D97-AF65-F5344CB8AC3E}">
        <p14:creationId xmlns:p14="http://schemas.microsoft.com/office/powerpoint/2010/main" val="2517891438"/>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tonSans">
      <a:majorFont>
        <a:latin typeface="BentonSans"/>
        <a:ea typeface=""/>
        <a:cs typeface=""/>
      </a:majorFont>
      <a:minorFont>
        <a:latin typeface="Benton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2E2B60D5-EA24-9349-9D48-6823D8F78998}" vid="{10002418-964A-4948-80A3-35FEB5D87F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ABCAAF03B094C98443E3955DC4C1A" ma:contentTypeVersion="19" ma:contentTypeDescription="Create a new document." ma:contentTypeScope="" ma:versionID="c5e4bd027eedcdb551519b6d1f0d2237">
  <xsd:schema xmlns:xsd="http://www.w3.org/2001/XMLSchema" xmlns:xs="http://www.w3.org/2001/XMLSchema" xmlns:p="http://schemas.microsoft.com/office/2006/metadata/properties" xmlns:ns2="193612fe-ffb2-4ede-81fc-bdb9a044db0a" xmlns:ns3="f1fd3e3e-5529-4355-bf3b-8889dd0097fe" targetNamespace="http://schemas.microsoft.com/office/2006/metadata/properties" ma:root="true" ma:fieldsID="8576ceb5d10348d59c43e1f70399af9e" ns2:_="" ns3:_="">
    <xsd:import namespace="193612fe-ffb2-4ede-81fc-bdb9a044db0a"/>
    <xsd:import namespace="f1fd3e3e-5529-4355-bf3b-8889dd0097f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2:TaxCatchAll"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612fe-ffb2-4ede-81fc-bdb9a044d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b0e29bf-8dbc-4d9e-ac76-7711fdd727fb}" ma:internalName="TaxCatchAll" ma:showField="CatchAllData" ma:web="193612fe-ffb2-4ede-81fc-bdb9a044d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fd3e3e-5529-4355-bf3b-8889dd0097f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eec0a79-46cb-4568-9b1b-2d720bd320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fd3e3e-5529-4355-bf3b-8889dd0097fe">
      <Terms xmlns="http://schemas.microsoft.com/office/infopath/2007/PartnerControls"/>
    </lcf76f155ced4ddcb4097134ff3c332f>
    <TaxCatchAll xmlns="193612fe-ffb2-4ede-81fc-bdb9a044db0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A72966-A99E-42D6-8816-0C3BC9998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3612fe-ffb2-4ede-81fc-bdb9a044db0a"/>
    <ds:schemaRef ds:uri="f1fd3e3e-5529-4355-bf3b-8889dd0097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f1fd3e3e-5529-4355-bf3b-8889dd0097fe"/>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193612fe-ffb2-4ede-81fc-bdb9a044db0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IUPUIndianapolis-standard-template</Template>
  <TotalTime>10797</TotalTime>
  <Words>3514</Words>
  <Application>Microsoft Macintosh PowerPoint</Application>
  <PresentationFormat>On-screen Show (4:3)</PresentationFormat>
  <Paragraphs>313</Paragraphs>
  <Slides>41</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Arial Narrow</vt:lpstr>
      <vt:lpstr>BentonSans</vt:lpstr>
      <vt:lpstr>BentonSans Regular</vt:lpstr>
      <vt:lpstr>BentonSansRegular</vt:lpstr>
      <vt:lpstr>Calibri</vt:lpstr>
      <vt:lpstr>Wingdings</vt:lpstr>
      <vt:lpstr>Main</vt:lpstr>
      <vt:lpstr>Promotion on Service or Balanced Case For Clinical Faculty</vt:lpstr>
      <vt:lpstr>Agenda</vt:lpstr>
      <vt:lpstr>Case distribution  what campus reviewers are used to seeing</vt:lpstr>
      <vt:lpstr>Out of NTT cases</vt:lpstr>
      <vt:lpstr>Out of NTT cases</vt:lpstr>
      <vt:lpstr>Elements of all clinical cases</vt:lpstr>
      <vt:lpstr>Background--IU definitions:</vt:lpstr>
      <vt:lpstr>IU definitions:</vt:lpstr>
      <vt:lpstr>PowerPoint Presentation</vt:lpstr>
      <vt:lpstr>Therefore, at IUPUI we are:</vt:lpstr>
      <vt:lpstr>Campus, school, department guidelines</vt:lpstr>
      <vt:lpstr>Peer-reviewed dissemination </vt:lpstr>
      <vt:lpstr>PowerPoint Presentation</vt:lpstr>
      <vt:lpstr>PowerPoint Presentation</vt:lpstr>
      <vt:lpstr>PowerPoint Presentation</vt:lpstr>
      <vt:lpstr>Potential forms of dissemination  and peer review</vt:lpstr>
      <vt:lpstr>Scholarship, research, binning….</vt:lpstr>
      <vt:lpstr>New Developments</vt:lpstr>
      <vt:lpstr>Balanced-Integrative DEI Case for Clinical</vt:lpstr>
      <vt:lpstr>Balanced-Integrative Thematic Case for Clinical</vt:lpstr>
      <vt:lpstr>Balanced/Service Case Updates</vt:lpstr>
      <vt:lpstr>Deciding among types of cases</vt:lpstr>
      <vt:lpstr>Clinical case types</vt:lpstr>
      <vt:lpstr>Deciding:  What is most authentic? and  What is easiest?</vt:lpstr>
      <vt:lpstr>Choose a teaching case if and only if</vt:lpstr>
      <vt:lpstr>Choose a service case if  and only if</vt:lpstr>
      <vt:lpstr>Choose a balanced-binned case if and only if</vt:lpstr>
      <vt:lpstr>Choose a balanced-integrative (DEI or Thematic) if and only if</vt:lpstr>
      <vt:lpstr>Overview of process</vt:lpstr>
      <vt:lpstr>Promotion timing</vt:lpstr>
      <vt:lpstr>Dossier preparation</vt:lpstr>
      <vt:lpstr>External reviewers</vt:lpstr>
      <vt:lpstr>What about clients?  Community partners?</vt:lpstr>
      <vt:lpstr>Materials for external reviewers</vt:lpstr>
      <vt:lpstr>What happens if… there are negative votes?</vt:lpstr>
      <vt:lpstr>Where are you in your decision-making?</vt:lpstr>
      <vt:lpstr>Let’s discuss….</vt:lpstr>
      <vt:lpstr>Open discussion</vt:lpstr>
      <vt:lpstr>Open discussion</vt:lpstr>
      <vt:lpstr>Open discussion</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in Service</dc:title>
  <dc:creator>Bryant, Angela S</dc:creator>
  <cp:lastModifiedBy>Miller, Willie M</cp:lastModifiedBy>
  <cp:revision>110</cp:revision>
  <cp:lastPrinted>2014-06-24T16:10:50Z</cp:lastPrinted>
  <dcterms:created xsi:type="dcterms:W3CDTF">2018-09-13T18:31:56Z</dcterms:created>
  <dcterms:modified xsi:type="dcterms:W3CDTF">2023-10-24T13:40:02Z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0x010100188ABCAAF03B094C98443E3955DC4C1A</vt:lpwstr>
  </property>
</Properties>
</file>